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24"/>
  </p:handoutMasterIdLst>
  <p:sldIdLst>
    <p:sldId id="372" r:id="rId3"/>
    <p:sldId id="380" r:id="rId4"/>
    <p:sldId id="1012" r:id="rId5"/>
    <p:sldId id="1223" r:id="rId6"/>
    <p:sldId id="1617" r:id="rId7"/>
    <p:sldId id="679" r:id="rId8"/>
    <p:sldId id="1179" r:id="rId9"/>
    <p:sldId id="1770" r:id="rId11"/>
    <p:sldId id="1269" r:id="rId12"/>
    <p:sldId id="1270" r:id="rId13"/>
    <p:sldId id="1271" r:id="rId14"/>
    <p:sldId id="1272" r:id="rId15"/>
    <p:sldId id="1278" r:id="rId16"/>
    <p:sldId id="489" r:id="rId17"/>
    <p:sldId id="490" r:id="rId18"/>
    <p:sldId id="1277" r:id="rId19"/>
    <p:sldId id="1181" r:id="rId20"/>
    <p:sldId id="1282" r:id="rId21"/>
    <p:sldId id="1283" r:id="rId22"/>
    <p:sldId id="1285" r:id="rId23"/>
    <p:sldId id="680" r:id="rId24"/>
    <p:sldId id="1286" r:id="rId25"/>
    <p:sldId id="1618" r:id="rId26"/>
    <p:sldId id="1889" r:id="rId27"/>
    <p:sldId id="1993" r:id="rId28"/>
    <p:sldId id="1279" r:id="rId29"/>
    <p:sldId id="1280" r:id="rId30"/>
    <p:sldId id="1287" r:id="rId31"/>
    <p:sldId id="1619" r:id="rId32"/>
    <p:sldId id="1289" r:id="rId33"/>
    <p:sldId id="1290" r:id="rId34"/>
    <p:sldId id="1294" r:id="rId35"/>
    <p:sldId id="1296" r:id="rId36"/>
    <p:sldId id="1620" r:id="rId37"/>
    <p:sldId id="1183" r:id="rId38"/>
    <p:sldId id="1298" r:id="rId39"/>
    <p:sldId id="1184" r:id="rId40"/>
    <p:sldId id="2095" r:id="rId41"/>
    <p:sldId id="1304" r:id="rId42"/>
    <p:sldId id="1188" r:id="rId43"/>
    <p:sldId id="1292" r:id="rId44"/>
    <p:sldId id="1293" r:id="rId45"/>
    <p:sldId id="1307" r:id="rId46"/>
    <p:sldId id="681" r:id="rId47"/>
    <p:sldId id="1300" r:id="rId48"/>
    <p:sldId id="1469" r:id="rId49"/>
    <p:sldId id="2096" r:id="rId50"/>
    <p:sldId id="1467" r:id="rId51"/>
    <p:sldId id="1470" r:id="rId52"/>
    <p:sldId id="1471" r:id="rId53"/>
    <p:sldId id="1472" r:id="rId54"/>
    <p:sldId id="1473" r:id="rId55"/>
    <p:sldId id="1474" r:id="rId56"/>
    <p:sldId id="2097" r:id="rId57"/>
    <p:sldId id="1468" r:id="rId58"/>
    <p:sldId id="1478" r:id="rId59"/>
    <p:sldId id="1621" r:id="rId60"/>
    <p:sldId id="1484" r:id="rId61"/>
    <p:sldId id="2098" r:id="rId62"/>
    <p:sldId id="2099" r:id="rId63"/>
    <p:sldId id="2100" r:id="rId64"/>
    <p:sldId id="2101" r:id="rId65"/>
    <p:sldId id="1485" r:id="rId66"/>
    <p:sldId id="1486" r:id="rId67"/>
    <p:sldId id="1550" r:id="rId68"/>
    <p:sldId id="1555" r:id="rId69"/>
    <p:sldId id="1560" r:id="rId70"/>
    <p:sldId id="1487" r:id="rId71"/>
    <p:sldId id="1189" r:id="rId72"/>
    <p:sldId id="1190" r:id="rId73"/>
    <p:sldId id="1191" r:id="rId74"/>
    <p:sldId id="1561" r:id="rId75"/>
    <p:sldId id="1482" r:id="rId76"/>
    <p:sldId id="1616" r:id="rId77"/>
    <p:sldId id="1483" r:id="rId78"/>
    <p:sldId id="682" r:id="rId79"/>
    <p:sldId id="1421" r:id="rId80"/>
    <p:sldId id="1422" r:id="rId81"/>
    <p:sldId id="515" r:id="rId82"/>
    <p:sldId id="1345" r:id="rId83"/>
    <p:sldId id="1194" r:id="rId84"/>
    <p:sldId id="1346" r:id="rId85"/>
    <p:sldId id="1350" r:id="rId86"/>
    <p:sldId id="1351" r:id="rId87"/>
    <p:sldId id="1195" r:id="rId88"/>
    <p:sldId id="1407" r:id="rId89"/>
    <p:sldId id="1734" r:id="rId90"/>
    <p:sldId id="1732" r:id="rId91"/>
    <p:sldId id="1423" r:id="rId92"/>
    <p:sldId id="1408" r:id="rId93"/>
    <p:sldId id="2187" r:id="rId94"/>
    <p:sldId id="1409" r:id="rId95"/>
    <p:sldId id="1413" r:id="rId96"/>
    <p:sldId id="1414" r:id="rId97"/>
    <p:sldId id="1736" r:id="rId98"/>
    <p:sldId id="1735" r:id="rId99"/>
    <p:sldId id="1738" r:id="rId100"/>
    <p:sldId id="2180" r:id="rId101"/>
    <p:sldId id="1426" r:id="rId102"/>
    <p:sldId id="1427" r:id="rId103"/>
    <p:sldId id="1739" r:id="rId104"/>
    <p:sldId id="1740" r:id="rId105"/>
    <p:sldId id="1197" r:id="rId106"/>
    <p:sldId id="1198" r:id="rId107"/>
    <p:sldId id="1417" r:id="rId108"/>
    <p:sldId id="1428" r:id="rId109"/>
    <p:sldId id="1429" r:id="rId110"/>
    <p:sldId id="1430" r:id="rId111"/>
    <p:sldId id="1431" r:id="rId112"/>
    <p:sldId id="2184" r:id="rId113"/>
    <p:sldId id="2183" r:id="rId114"/>
    <p:sldId id="2185" r:id="rId115"/>
    <p:sldId id="2186" r:id="rId116"/>
    <p:sldId id="2188" r:id="rId117"/>
    <p:sldId id="2181" r:id="rId118"/>
    <p:sldId id="2182" r:id="rId119"/>
    <p:sldId id="538" r:id="rId120"/>
    <p:sldId id="1463" r:id="rId121"/>
    <p:sldId id="1464" r:id="rId122"/>
    <p:sldId id="1291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070E3-9D35-468C-BA01-18441EBFF8C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98D8D-1AC9-497D-AB3B-4E3C144894F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4" Type="http://schemas.openxmlformats.org/officeDocument/2006/relationships/hyperlink" Target="https://en.wikipedia.org/wiki/Decision_tree_learning" TargetMode="External"/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https://www.mathsisfun.com/data/probability-events-conditional.html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98D8D-1AC9-497D-AB3B-4E3C14489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https://stats.stackexchange.com/questions/12421/generative-vs-discriminative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https://towardsdatascience.com/support-vector-machine-introduction-to-machine-learning-algorithms-934a444fca47</a:t>
            </a:r>
            <a:endParaRPr lang="en-US"/>
          </a:p>
          <a:p>
            <a:r>
              <a:rPr lang="en-US"/>
              <a:t>https://monkeylearn.com/blog/introduction-to-support-vector-machines-svm/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ensemble</a:t>
            </a:r>
            <a:r>
              <a:rPr lang="zh-CN" altLang="en-US" dirty="0" smtClean="0"/>
              <a:t>合奏</a:t>
            </a:r>
            <a:r>
              <a:rPr lang="en-US" dirty="0" smtClean="0"/>
              <a:t> is a group of musicians, dancers, or actors who perform together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98D8D-1AC9-497D-AB3B-4E3C14489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Slide Image Placeholder 38092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0931" name="Text Placeholder 380930"/>
          <p:cNvSpPr>
            <a:spLocks noGrp="1"/>
          </p:cNvSpPr>
          <p:nvPr>
            <p:ph type="body" idx="1"/>
          </p:nvPr>
        </p:nvSpPr>
        <p:spPr/>
        <p:txBody>
          <a:bodyPr lIns="93177" tIns="46589" rIns="93177" bIns="46589"/>
          <a:lstStyle/>
          <a:p>
            <a:pPr lvl="0"/>
            <a:endParaRPr lang="en-US" altLang="x-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 defTabSz="93218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Slide Image Placeholder 51916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9171" name="Text Placeholder 519170"/>
          <p:cNvSpPr>
            <a:spLocks noGrp="1"/>
          </p:cNvSpPr>
          <p:nvPr>
            <p:ph type="body" idx="1"/>
          </p:nvPr>
        </p:nvSpPr>
        <p:spPr/>
        <p:txBody>
          <a:bodyPr lIns="93177" tIns="46589" rIns="93177" bIns="46589"/>
          <a:lstStyle/>
          <a:p>
            <a:pPr lvl="0"/>
            <a:r>
              <a:rPr lang="en-US" altLang="x-none" dirty="0" smtClean="0"/>
              <a:t>https://en.wikipedia.org/wiki/Netflix_Prize</a:t>
            </a:r>
            <a:endParaRPr lang="en-US" altLang="x-none" dirty="0" smtClean="0"/>
          </a:p>
          <a:p>
            <a:pPr lvl="0"/>
            <a:r>
              <a:rPr lang="en-US" altLang="x-none" dirty="0" smtClean="0"/>
              <a:t>https://www.kaggle.com/netflix-inc/netflix-prize-data</a:t>
            </a:r>
            <a:endParaRPr lang="en-US" altLang="x-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 defTabSz="93218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Slide Image Placeholder 389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23" name="Text Placeholder 389122"/>
          <p:cNvSpPr>
            <a:spLocks noGrp="1"/>
          </p:cNvSpPr>
          <p:nvPr>
            <p:ph type="body" idx="1"/>
          </p:nvPr>
        </p:nvSpPr>
        <p:spPr/>
        <p:txBody>
          <a:bodyPr lIns="93177" tIns="46589" rIns="93177" bIns="46589"/>
          <a:lstStyle/>
          <a:p>
            <a:pPr lvl="0"/>
            <a:endParaRPr lang="en-US" altLang="x-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 defTabSz="93218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Slide Image Placeholder 39116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1171" name="Text Placeholder 391170"/>
          <p:cNvSpPr>
            <a:spLocks noGrp="1"/>
          </p:cNvSpPr>
          <p:nvPr>
            <p:ph type="body" idx="1"/>
          </p:nvPr>
        </p:nvSpPr>
        <p:spPr/>
        <p:txBody>
          <a:bodyPr lIns="93177" tIns="46589" rIns="93177" bIns="46589"/>
          <a:lstStyle/>
          <a:p>
            <a:pPr lvl="0"/>
            <a:endParaRPr lang="en-US" altLang="x-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 defTabSz="93218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error-correcting output coding</a:t>
            </a:r>
            <a:endParaRPr lang="en-MY" dirty="0" smtClean="0"/>
          </a:p>
          <a:p>
            <a:r>
              <a:rPr lang="en-MY" dirty="0" smtClean="0"/>
              <a:t>http://www.cs.cmu.edu/~aberger/pdf/ecoc.pdf</a:t>
            </a:r>
            <a:endParaRPr lang="en-MY" dirty="0" smtClean="0"/>
          </a:p>
          <a:p>
            <a:endParaRPr lang="en-MY" dirty="0"/>
          </a:p>
          <a:p>
            <a:r>
              <a:rPr lang="en-MY" dirty="0"/>
              <a:t>https://towardsdatascience.com/the-random-forest-algorithm-d457d499ffcd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98D8D-1AC9-497D-AB3B-4E3C14489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https://www.mathsisfun.com/data/probability-events-conditional.html</a:t>
            </a:r>
            <a:endParaRPr lang="en-US"/>
          </a:p>
          <a:p>
            <a:r>
              <a:rPr lang="en-US"/>
              <a:t>https://www.mathgoodies.com/lessons/vol6/conditional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https://en.wikipedia.org/wiki/Decision_stump</a:t>
            </a:r>
            <a:endParaRPr lang="en-MY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stump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achine learning"/>
              </a:rPr>
              <a:t>machine learning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 consisting of a one-level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cision tree learning"/>
              </a:rPr>
              <a:t>decision 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98D8D-1AC9-497D-AB3B-4E3C144894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62" name="Slide Image Placeholder 9625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2563" name="Text Placeholder 962562"/>
          <p:cNvSpPr>
            <a:spLocks noGrp="1"/>
          </p:cNvSpPr>
          <p:nvPr>
            <p:ph type="body" idx="1"/>
          </p:nvPr>
        </p:nvSpPr>
        <p:spPr/>
        <p:txBody>
          <a:bodyPr lIns="93177" tIns="46589" rIns="93177" bIns="46589"/>
          <a:p>
            <a:pPr lvl="0"/>
            <a:endParaRPr lang="en-US" altLang="x-none" dirty="0"/>
          </a:p>
        </p:txBody>
      </p:sp>
      <p:sp>
        <p:nvSpPr>
          <p:cNvPr id="2" name="Slide Number Placeholder 1"/>
          <p:cNvSpPr/>
          <p:nvPr>
            <p:ph type="sldNum" sz="quarter" idx="2"/>
          </p:nvPr>
        </p:nvSpPr>
        <p:spPr/>
        <p:txBody>
          <a:bodyPr/>
          <a:p>
            <a:pPr lvl="0" algn="r" defTabSz="93218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https://en.wikipedia.org/wiki/AdaBoost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https://www.kdnuggets.com/2017/11/difference-bagging-boosting.html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2" tIns="48325" rIns="96652" bIns="48325" anchor="b"/>
          <a:lstStyle/>
          <a:p>
            <a:pPr lvl="0" algn="r" defTabSz="965200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52" tIns="48325" rIns="96652" bIns="48325" anchor="t"/>
          <a:lstStyle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9725" y="9153525"/>
            <a:ext cx="3192463" cy="474663"/>
          </a:xfrm>
          <a:prstGeom prst="rect">
            <a:avLst/>
          </a:prstGeom>
          <a:noFill/>
          <a:ln w="9525">
            <a:noFill/>
          </a:ln>
        </p:spPr>
        <p:txBody>
          <a:bodyPr lIns="95124" tIns="47562" rIns="95124" bIns="47562" anchor="b"/>
          <a:lstStyle/>
          <a:p>
            <a:pPr lvl="0" algn="r" defTabSz="951230" eaLnBrk="1" hangingPunct="1">
              <a:buClrTx/>
            </a:pPr>
            <a:fld id="{9A0DB2DC-4C9A-4742-B13C-FB6460FD3503}" type="slidenum">
              <a:rPr lang="en-US" sz="1300" dirty="0">
                <a:latin typeface="Times New Roman" panose="02020603050405020304" pitchFamily="18" charset="0"/>
              </a:rPr>
            </a:fld>
            <a:endParaRPr lang="en-US" sz="1300" dirty="0">
              <a:latin typeface="Times New Roman" panose="02020603050405020304" pitchFamily="18" charset="0"/>
            </a:endParaRPr>
          </a:p>
        </p:txBody>
      </p:sp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5124" tIns="47562" rIns="95124" bIns="47562" anchor="t"/>
          <a:lstStyle/>
          <a:p>
            <a:pPr lvl="0" eaLnBrk="1" hangingPunct="1"/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2" tIns="48325" rIns="96652" bIns="48325" anchor="b"/>
          <a:lstStyle/>
          <a:p>
            <a:pPr lvl="0" algn="r" defTabSz="965200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04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52" tIns="48325" rIns="96652" bIns="48325" anchor="t"/>
          <a:lstStyle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2" tIns="48325" rIns="96652" bIns="48325" anchor="b"/>
          <a:lstStyle/>
          <a:p>
            <a:pPr lvl="0" algn="r" defTabSz="965200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45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52" tIns="48325" rIns="96652" bIns="48325" anchor="t"/>
          <a:lstStyle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2" tIns="48325" rIns="96652" bIns="48325" anchor="b"/>
          <a:lstStyle/>
          <a:p>
            <a:pPr lvl="0" algn="r" defTabSz="965200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662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52" tIns="48325" rIns="96652" bIns="48325" anchor="t"/>
          <a:lstStyle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lIns="96652" tIns="48325" rIns="96652" bIns="48325" anchor="b"/>
          <a:lstStyle/>
          <a:p>
            <a:pPr lvl="0" algn="r" defTabSz="965200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16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6652" tIns="48325" rIns="96652" bIns="48325" anchor="t"/>
          <a:lstStyle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http://www.chioka.in/explain-to-me-generative-classifiers-vs-discriminative-classifiers/</a:t>
            </a:r>
            <a:endParaRPr lang="en-US"/>
          </a:p>
          <a:p>
            <a:r>
              <a:rPr lang="en-US"/>
              <a:t>https://medium.com/@mlengineer/generative-and-discriminative-models-af5637a66a3</a:t>
            </a:r>
            <a:endParaRPr lang="en-US"/>
          </a:p>
          <a:p>
            <a:endParaRPr lang="en-US"/>
          </a:p>
          <a:p>
            <a:r>
              <a:rPr lang="en-US"/>
              <a:t>https://en.wikipedia.org/wiki/Discriminative_model</a:t>
            </a:r>
            <a:endParaRPr lang="en-US"/>
          </a:p>
          <a:p>
            <a:endParaRPr lang="en-US"/>
          </a:p>
          <a:p>
            <a:r>
              <a:rPr lang="en-US"/>
              <a:t>www.cs.cmu.edu/~guestrin/Class/10701-S07/.../logisticregression-decisiontrees.pdf</a:t>
            </a:r>
            <a:endParaRPr lang="en-US"/>
          </a:p>
          <a:p>
            <a:r>
              <a:rPr lang="en-US"/>
              <a:t>https://people.cs.pitt.edu/~milos/courses/cs1571-Fall2013/Lectures/Class26.pdf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UECS3213 / UECS3453 Data Mining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>
                <a:sym typeface="+mn-ea"/>
              </a:rPr>
              <a:t>UECS3213 / UECS3453 Data Mining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F02BFAF-3D84-4919-98EB-C753742AF497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8217" y="1143000"/>
            <a:ext cx="5444067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8217" y="3810000"/>
            <a:ext cx="5444067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14233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347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7" name="Picture 6" descr="utar logo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218555"/>
            <a:ext cx="1000125" cy="502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8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wmf"/><Relationship Id="rId2" Type="http://schemas.openxmlformats.org/officeDocument/2006/relationships/oleObject" Target="../embeddings/oleObject51.bin"/><Relationship Id="rId1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81.wmf"/><Relationship Id="rId1" Type="http://schemas.openxmlformats.org/officeDocument/2006/relationships/oleObject" Target="../embeddings/oleObject52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0.wmf"/><Relationship Id="rId1" Type="http://schemas.openxmlformats.org/officeDocument/2006/relationships/oleObject" Target="../embeddings/oleObject54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5.GI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28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9.bin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1.bin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32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4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55.wmf"/><Relationship Id="rId1" Type="http://schemas.openxmlformats.org/officeDocument/2006/relationships/oleObject" Target="../embeddings/oleObject35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1" Type="http://schemas.openxmlformats.org/officeDocument/2006/relationships/oleObject" Target="../embeddings/oleObject37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38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39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wmf"/><Relationship Id="rId1" Type="http://schemas.openxmlformats.org/officeDocument/2006/relationships/oleObject" Target="../embeddings/oleObject40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41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42.bin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43.bin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44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46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wmf"/><Relationship Id="rId1" Type="http://schemas.openxmlformats.org/officeDocument/2006/relationships/oleObject" Target="../embeddings/oleObject47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7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oleObject" Target="../embeddings/oleObject48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1" Type="http://schemas.openxmlformats.org/officeDocument/2006/relationships/oleObject" Target="../embeddings/oleObject49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wmf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50.bin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165" y="689610"/>
            <a:ext cx="10287635" cy="1465580"/>
          </a:xfrm>
        </p:spPr>
        <p:txBody>
          <a:bodyPr>
            <a:normAutofit fontScale="90000"/>
          </a:bodyPr>
          <a:lstStyle/>
          <a:p>
            <a:r>
              <a:rPr sz="2700" dirty="0"/>
              <a:t>UECS3213 / UECS3453 </a:t>
            </a:r>
            <a:r>
              <a:rPr lang="en-MY" sz="2700" dirty="0"/>
              <a:t>Data Mining</a:t>
            </a:r>
            <a:br>
              <a:rPr lang="en-US" sz="3200" dirty="0" smtClean="0"/>
            </a:br>
            <a:br>
              <a:rPr lang="en-US" sz="1800" dirty="0" smtClean="0"/>
            </a:br>
            <a:r>
              <a:rPr lang="en-MY" altLang="en-AU" sz="3600" dirty="0"/>
              <a:t>Topic 3b: Classification (Part 2) </a:t>
            </a:r>
            <a:br>
              <a:rPr lang="en-MY" altLang="en-AU" sz="3600" dirty="0"/>
            </a:br>
            <a:r>
              <a:rPr lang="en-MY" altLang="en-AU" sz="3600" dirty="0"/>
              <a:t>Naive Bayes, Support Vector Machine (SVM), Ensemble Methods</a:t>
            </a:r>
            <a:endParaRPr lang="en-MY" altLang="en-AU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5574535"/>
            <a:ext cx="6858000" cy="1291727"/>
          </a:xfrm>
        </p:spPr>
        <p:txBody>
          <a:bodyPr/>
          <a:lstStyle/>
          <a:p>
            <a:r>
              <a:rPr lang="en-US" dirty="0" smtClean="0"/>
              <a:t>Dr. Simon Lau </a:t>
            </a:r>
            <a:r>
              <a:rPr lang="en-US" dirty="0" err="1" smtClean="0"/>
              <a:t>Boung</a:t>
            </a:r>
            <a:r>
              <a:rPr lang="en-US" dirty="0" smtClean="0"/>
              <a:t> Yew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UECS3213 / UECS3453 Data Mining</a:t>
            </a:r>
            <a:endParaRPr lang="en-US" dirty="0" smtClean="0"/>
          </a:p>
        </p:txBody>
      </p:sp>
      <p:pic>
        <p:nvPicPr>
          <p:cNvPr id="4" name="Picture 3" descr="700_FO69163353_b660c4930d9160799c41c8f66d4c24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2123440"/>
            <a:ext cx="12250420" cy="345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Example: Drawing 2 Kings from a Deck</a:t>
            </a:r>
            <a:endParaRPr lang="en-US">
              <a:sym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15" name="Object 14"/>
          <p:cNvGraphicFramePr/>
          <p:nvPr/>
        </p:nvGraphicFramePr>
        <p:xfrm>
          <a:off x="2058670" y="1647825"/>
          <a:ext cx="8143875" cy="447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6553200" imgH="3429000" progId="Paint.Picture">
                  <p:embed/>
                </p:oleObj>
              </mc:Choice>
              <mc:Fallback>
                <p:oleObj name="" r:id="rId1" imgW="6553200" imgH="34290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8670" y="1647825"/>
                        <a:ext cx="8143875" cy="447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Boosting in a Picture</a:t>
            </a:r>
            <a:endParaRPr>
              <a:ea typeface="Comic Sans MS" panose="030F0702030302020204" pitchFamily="66" charset="0"/>
            </a:endParaRPr>
          </a:p>
        </p:txBody>
      </p:sp>
      <p:pic>
        <p:nvPicPr>
          <p:cNvPr id="32770" name="Picture 3" descr="BoostingFig"/>
          <p:cNvPicPr>
            <a:picLocks noChangeAspect="1"/>
          </p:cNvPicPr>
          <p:nvPr/>
        </p:nvPicPr>
        <p:blipFill>
          <a:blip r:embed="rId1"/>
          <a:srcRect l="3922" t="5302" r="37254" b="59091"/>
          <a:stretch>
            <a:fillRect/>
          </a:stretch>
        </p:blipFill>
        <p:spPr>
          <a:xfrm>
            <a:off x="2590800" y="1485900"/>
            <a:ext cx="6858000" cy="537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Line 4"/>
          <p:cNvSpPr/>
          <p:nvPr/>
        </p:nvSpPr>
        <p:spPr>
          <a:xfrm>
            <a:off x="2667000" y="2209800"/>
            <a:ext cx="0" cy="914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2" name="Text Box 5"/>
          <p:cNvSpPr txBox="1"/>
          <p:nvPr/>
        </p:nvSpPr>
        <p:spPr>
          <a:xfrm>
            <a:off x="1524000" y="1828800"/>
            <a:ext cx="15925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ClrTx/>
            </a:pPr>
            <a:r>
              <a:rPr dirty="0">
                <a:latin typeface="Arial" panose="020B0604020202020204" pitchFamily="34" charset="0"/>
              </a:rPr>
              <a:t>training cases</a:t>
            </a:r>
            <a:endParaRPr dirty="0">
              <a:latin typeface="Arial" panose="020B0604020202020204" pitchFamily="34" charset="0"/>
            </a:endParaRPr>
          </a:p>
        </p:txBody>
      </p:sp>
      <p:sp>
        <p:nvSpPr>
          <p:cNvPr id="32773" name="Line 6"/>
          <p:cNvSpPr/>
          <p:nvPr/>
        </p:nvSpPr>
        <p:spPr>
          <a:xfrm flipH="1">
            <a:off x="8686800" y="1905000"/>
            <a:ext cx="990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4" name="Text Box 7"/>
          <p:cNvSpPr txBox="1"/>
          <p:nvPr/>
        </p:nvSpPr>
        <p:spPr>
          <a:xfrm>
            <a:off x="9255125" y="1905000"/>
            <a:ext cx="14128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Tx/>
            </a:pPr>
            <a:r>
              <a:rPr>
                <a:latin typeface="Arial" panose="020B0604020202020204" pitchFamily="34" charset="0"/>
              </a:rPr>
              <a:t>Correctly</a:t>
            </a:r>
            <a:endParaRPr>
              <a:latin typeface="Arial" panose="020B0604020202020204" pitchFamily="34" charset="0"/>
            </a:endParaRPr>
          </a:p>
          <a:p>
            <a:pPr>
              <a:buClrTx/>
            </a:pPr>
            <a:r>
              <a:rPr>
                <a:latin typeface="Arial" panose="020B0604020202020204" pitchFamily="34" charset="0"/>
              </a:rPr>
              <a:t>classified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2775" name="Line 8"/>
          <p:cNvSpPr/>
          <p:nvPr/>
        </p:nvSpPr>
        <p:spPr>
          <a:xfrm flipH="1">
            <a:off x="8001000" y="2895600"/>
            <a:ext cx="10668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6" name="Text Box 9"/>
          <p:cNvSpPr txBox="1"/>
          <p:nvPr/>
        </p:nvSpPr>
        <p:spPr>
          <a:xfrm>
            <a:off x="8820150" y="2971800"/>
            <a:ext cx="2037080" cy="922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ClrTx/>
            </a:pPr>
            <a:r>
              <a:rPr>
                <a:latin typeface="Arial" panose="020B0604020202020204" pitchFamily="34" charset="0"/>
              </a:rPr>
              <a:t>This example</a:t>
            </a:r>
            <a:endParaRPr>
              <a:latin typeface="Arial" panose="020B0604020202020204" pitchFamily="34" charset="0"/>
            </a:endParaRPr>
          </a:p>
          <a:p>
            <a:pPr>
              <a:buClrTx/>
            </a:pPr>
            <a:r>
              <a:rPr>
                <a:latin typeface="Arial" panose="020B0604020202020204" pitchFamily="34" charset="0"/>
              </a:rPr>
              <a:t>has a large weight</a:t>
            </a:r>
            <a:endParaRPr>
              <a:latin typeface="Arial" panose="020B0604020202020204" pitchFamily="34" charset="0"/>
            </a:endParaRPr>
          </a:p>
          <a:p>
            <a:pPr>
              <a:buClrTx/>
            </a:pPr>
            <a:r>
              <a:rPr>
                <a:latin typeface="Arial" panose="020B0604020202020204" pitchFamily="34" charset="0"/>
              </a:rPr>
              <a:t>in this round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2777" name="Line 10"/>
          <p:cNvSpPr/>
          <p:nvPr/>
        </p:nvSpPr>
        <p:spPr>
          <a:xfrm flipH="1">
            <a:off x="8991600" y="4724400"/>
            <a:ext cx="7620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2778" name="Text Box 11"/>
          <p:cNvSpPr txBox="1"/>
          <p:nvPr/>
        </p:nvSpPr>
        <p:spPr>
          <a:xfrm>
            <a:off x="9204325" y="4913313"/>
            <a:ext cx="15671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ClrTx/>
            </a:pPr>
            <a:r>
              <a:rPr>
                <a:latin typeface="Arial" panose="020B0604020202020204" pitchFamily="34" charset="0"/>
              </a:rPr>
              <a:t>This DT has </a:t>
            </a:r>
            <a:endParaRPr>
              <a:latin typeface="Arial" panose="020B0604020202020204" pitchFamily="34" charset="0"/>
            </a:endParaRPr>
          </a:p>
          <a:p>
            <a:pPr>
              <a:buClrTx/>
            </a:pPr>
            <a:r>
              <a:rPr>
                <a:latin typeface="Arial" panose="020B0604020202020204" pitchFamily="34" charset="0"/>
              </a:rPr>
              <a:t>a strong vote.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32779" name="Text Box 12"/>
          <p:cNvSpPr txBox="1"/>
          <p:nvPr/>
        </p:nvSpPr>
        <p:spPr>
          <a:xfrm>
            <a:off x="3200400" y="1143000"/>
            <a:ext cx="18084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buClrTx/>
            </a:pPr>
            <a:r>
              <a:rPr dirty="0">
                <a:latin typeface="Arial" panose="020B0604020202020204" pitchFamily="34" charset="0"/>
              </a:rPr>
              <a:t>boosting rounds</a:t>
            </a:r>
            <a:endParaRPr dirty="0">
              <a:latin typeface="Arial" panose="020B0604020202020204" pitchFamily="34" charset="0"/>
            </a:endParaRPr>
          </a:p>
        </p:txBody>
      </p:sp>
      <p:sp>
        <p:nvSpPr>
          <p:cNvPr id="32780" name="Line 13"/>
          <p:cNvSpPr/>
          <p:nvPr/>
        </p:nvSpPr>
        <p:spPr>
          <a:xfrm>
            <a:off x="5029200" y="1371600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Adaboost (Adaptive Boost)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err="1">
                <a:solidFill>
                  <a:srgbClr val="0070C0"/>
                </a:solidFill>
                <a:sym typeface="+mn-ea"/>
              </a:rPr>
              <a:t>AdaBoost</a:t>
            </a:r>
            <a:r>
              <a:rPr>
                <a:solidFill>
                  <a:srgbClr val="0070C0"/>
                </a:solidFill>
                <a:sym typeface="+mn-ea"/>
              </a:rPr>
              <a:t> </a:t>
            </a:r>
            <a:r>
              <a:rPr>
                <a:sym typeface="+mn-ea"/>
              </a:rPr>
              <a:t>is a specific boosting method. </a:t>
            </a:r>
            <a:r>
              <a:rPr lang="en-US">
                <a:solidFill>
                  <a:srgbClr val="0070C0"/>
                </a:solidFill>
              </a:rPr>
              <a:t>AdaBoost </a:t>
            </a:r>
            <a:r>
              <a:rPr lang="en-US"/>
              <a:t>is best used to boost the performance of </a:t>
            </a:r>
            <a:r>
              <a:rPr lang="en-US">
                <a:solidFill>
                  <a:srgbClr val="0070C0"/>
                </a:solidFill>
              </a:rPr>
              <a:t>decision trees</a:t>
            </a:r>
            <a:r>
              <a:rPr lang="en-US"/>
              <a:t> on binary classification problems.</a:t>
            </a:r>
            <a:endParaRPr lang="en-US"/>
          </a:p>
          <a:p>
            <a:r>
              <a:rPr lang="en-US" b="1"/>
              <a:t>Input</a:t>
            </a:r>
            <a:r>
              <a:rPr lang="en-US"/>
              <a:t>:</a:t>
            </a:r>
            <a:endParaRPr lang="en-US"/>
          </a:p>
          <a:p>
            <a:pPr lvl="1"/>
            <a:r>
              <a:rPr lang="en-MY" altLang="en-US"/>
              <a:t>T</a:t>
            </a:r>
            <a:r>
              <a:rPr lang="en-US"/>
              <a:t>raining set D containing N </a:t>
            </a:r>
            <a:r>
              <a:rPr lang="en-MY" altLang="en-US"/>
              <a:t>i</a:t>
            </a:r>
            <a:r>
              <a:rPr lang="en-US"/>
              <a:t>nstances</a:t>
            </a:r>
            <a:endParaRPr lang="en-US"/>
          </a:p>
          <a:p>
            <a:pPr lvl="1"/>
            <a:r>
              <a:rPr lang="en-US"/>
              <a:t>T rounds</a:t>
            </a:r>
            <a:endParaRPr lang="en-US"/>
          </a:p>
          <a:p>
            <a:pPr lvl="1"/>
            <a:r>
              <a:rPr lang="en-US"/>
              <a:t>A classification learning scheme</a:t>
            </a:r>
            <a:endParaRPr lang="en-US"/>
          </a:p>
          <a:p>
            <a:r>
              <a:rPr lang="en-US" b="1"/>
              <a:t>Output</a:t>
            </a:r>
            <a:r>
              <a:rPr lang="en-US"/>
              <a:t>:</a:t>
            </a:r>
            <a:endParaRPr lang="en-US"/>
          </a:p>
          <a:p>
            <a:pPr lvl="1"/>
            <a:r>
              <a:rPr lang="en-US"/>
              <a:t>A composite model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1538" name="Title 96153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Adaboost (Adaptive Boost)</a:t>
            </a:r>
            <a:endParaRPr lang="en-US" altLang="zh-CN"/>
          </a:p>
        </p:txBody>
      </p:sp>
      <p:sp>
        <p:nvSpPr>
          <p:cNvPr id="961539" name="Text Placeholder 961538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514350" lvl="0" indent="-514350">
              <a:buAutoNum type="arabicPeriod"/>
            </a:pPr>
            <a:r>
              <a:rPr lang="en-US" altLang="zh-CN"/>
              <a:t>Initially, set uniform weights </a:t>
            </a:r>
            <a:r>
              <a:rPr lang="en-MY" altLang="en-US"/>
              <a:t>(1/n)</a:t>
            </a:r>
            <a:r>
              <a:rPr lang="en-US" altLang="zh-CN"/>
              <a:t> on all the records</a:t>
            </a:r>
            <a:endParaRPr lang="en-US" altLang="zh-CN"/>
          </a:p>
          <a:p>
            <a:pPr marL="514350" lvl="0" indent="-514350">
              <a:buAutoNum type="arabicPeriod"/>
            </a:pPr>
            <a:r>
              <a:rPr lang="en-US" altLang="zh-CN"/>
              <a:t>At each round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Create a </a:t>
            </a:r>
            <a:r>
              <a:rPr lang="en-US" altLang="zh-CN">
                <a:solidFill>
                  <a:srgbClr val="0070C0"/>
                </a:solidFill>
              </a:rPr>
              <a:t>bootstrap sample</a:t>
            </a:r>
            <a:r>
              <a:rPr lang="en-US" altLang="zh-CN"/>
              <a:t> based on the weights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Train a classifier on the sample and apply </a:t>
            </a:r>
            <a:r>
              <a:rPr lang="en-MY" altLang="en-US"/>
              <a:t>(test) </a:t>
            </a:r>
            <a:r>
              <a:rPr lang="en-US" altLang="zh-CN"/>
              <a:t>it on the original training set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Records that are </a:t>
            </a:r>
            <a:r>
              <a:rPr lang="en-US" altLang="zh-CN">
                <a:solidFill>
                  <a:srgbClr val="0070C0"/>
                </a:solidFill>
                <a:effectLst/>
              </a:rPr>
              <a:t>wrongly classified</a:t>
            </a:r>
            <a:r>
              <a:rPr lang="en-US" altLang="zh-CN"/>
              <a:t> will have their </a:t>
            </a:r>
            <a:r>
              <a:rPr lang="en-US" altLang="zh-CN">
                <a:solidFill>
                  <a:srgbClr val="0070C0"/>
                </a:solidFill>
              </a:rPr>
              <a:t>weights increased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Records that are </a:t>
            </a:r>
            <a:r>
              <a:rPr lang="en-US" altLang="zh-CN">
                <a:solidFill>
                  <a:srgbClr val="0070C0"/>
                </a:solidFill>
              </a:rPr>
              <a:t>classified correctly </a:t>
            </a:r>
            <a:r>
              <a:rPr lang="en-US" altLang="zh-CN"/>
              <a:t>will have their </a:t>
            </a:r>
            <a:r>
              <a:rPr lang="en-US" altLang="zh-CN">
                <a:solidFill>
                  <a:srgbClr val="0070C0"/>
                </a:solidFill>
              </a:rPr>
              <a:t>weights decreased</a:t>
            </a:r>
            <a:endParaRPr lang="en-US" altLang="zh-CN"/>
          </a:p>
          <a:p>
            <a:pPr marL="914400" lvl="1" indent="-457200">
              <a:buAutoNum type="arabicPeriod"/>
            </a:pPr>
            <a:r>
              <a:rPr lang="en-US" altLang="zh-CN"/>
              <a:t>If the error rate is higher than 50% </a:t>
            </a:r>
            <a:r>
              <a:rPr lang="en-MY" altLang="en-US"/>
              <a:t>(random error)</a:t>
            </a:r>
            <a:r>
              <a:rPr lang="en-US" altLang="zh-CN"/>
              <a:t>, start over</a:t>
            </a:r>
            <a:endParaRPr lang="en-US" altLang="zh-CN"/>
          </a:p>
          <a:p>
            <a:pPr marL="514350" lvl="0" indent="-514350"/>
            <a:r>
              <a:rPr lang="en-US" altLang="zh-CN"/>
              <a:t>Final prediction </a:t>
            </a:r>
            <a:r>
              <a:rPr lang="en-MY" altLang="en-US"/>
              <a:t>(binary class)</a:t>
            </a:r>
            <a:r>
              <a:rPr lang="en-US" altLang="zh-CN"/>
              <a:t> is </a:t>
            </a:r>
            <a:r>
              <a:rPr lang="en-US" altLang="zh-CN">
                <a:solidFill>
                  <a:srgbClr val="0070C0"/>
                </a:solidFill>
              </a:rPr>
              <a:t>weighted average</a:t>
            </a:r>
            <a:r>
              <a:rPr lang="en-US" altLang="zh-CN"/>
              <a:t> of all the classifiers with weight representing the training </a:t>
            </a:r>
            <a:r>
              <a:rPr lang="en-US" altLang="zh-CN">
                <a:solidFill>
                  <a:srgbClr val="0070C0"/>
                </a:solidFill>
              </a:rPr>
              <a:t>accuracy</a:t>
            </a:r>
            <a:endParaRPr lang="en-US" altLang="zh-CN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Slide Number Placeholder 1"/>
          <p:cNvSpPr/>
          <p:nvPr>
            <p:ph type="sldNum" sz="quarter" idx="12"/>
          </p:nvPr>
        </p:nvSpPr>
        <p:spPr/>
        <p:txBody>
          <a:bodyPr/>
          <a:p>
            <a:pPr lvl="0"/>
            <a:r>
              <a:rPr lang="zh-CN" altLang="en-US"/>
              <a:t>*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Example: AdaBoost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2" name="object 22"/>
          <p:cNvSpPr/>
          <p:nvPr/>
        </p:nvSpPr>
        <p:spPr>
          <a:xfrm>
            <a:off x="6324600" y="1825625"/>
            <a:ext cx="4191000" cy="36417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296670" y="1691005"/>
          <a:ext cx="4230370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7" name="" r:id="rId2" imgW="3781425" imgH="4162425" progId="Paint.Picture">
                  <p:embed/>
                </p:oleObj>
              </mc:Choice>
              <mc:Fallback>
                <p:oleObj name="" r:id="rId2" imgW="3781425" imgH="41624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6670" y="1691005"/>
                        <a:ext cx="4230370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Example: AdaBoost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Weight update: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If any intermediate rounds produce error rat</a:t>
            </a:r>
            <a:r>
              <a:rPr lang="en-MY" altLang="en-US"/>
              <a:t>e </a:t>
            </a:r>
            <a:r>
              <a:rPr lang="en-US"/>
              <a:t>higher than 50% </a:t>
            </a:r>
            <a:r>
              <a:rPr lang="en-MY" altLang="en-US"/>
              <a:t>(random error)</a:t>
            </a:r>
            <a:r>
              <a:rPr lang="en-US"/>
              <a:t>, the weights are reverted back to 1/n and the resampling procedure is repeated</a:t>
            </a:r>
            <a:r>
              <a:rPr lang="en-MY" alt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Classification: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graphicFrame>
        <p:nvGraphicFramePr>
          <p:cNvPr id="8" name="Object 7"/>
          <p:cNvGraphicFramePr/>
          <p:nvPr/>
        </p:nvGraphicFramePr>
        <p:xfrm>
          <a:off x="3673475" y="1568450"/>
          <a:ext cx="4479925" cy="133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" r:id="rId1" imgW="4476750" imgH="1333500" progId="Paint.Picture">
                  <p:embed/>
                </p:oleObj>
              </mc:Choice>
              <mc:Fallback>
                <p:oleObj name="" r:id="rId1" imgW="4476750" imgH="13335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73475" y="1568450"/>
                        <a:ext cx="4479925" cy="133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3241040" y="5027930"/>
          <a:ext cx="539559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2" name="" r:id="rId3" imgW="4933950" imgH="895350" progId="Paint.Picture">
                  <p:embed/>
                </p:oleObj>
              </mc:Choice>
              <mc:Fallback>
                <p:oleObj name="" r:id="rId3" imgW="4933950" imgH="89535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1040" y="5027930"/>
                        <a:ext cx="5395595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AdaBoost Algorithm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36866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1444625"/>
            <a:ext cx="10386695" cy="463740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AdaBoost </a:t>
            </a:r>
            <a:r>
              <a:rPr lang="en-MY"/>
              <a:t>E</a:t>
            </a:r>
            <a:r>
              <a:t>xample</a:t>
            </a:r>
            <a:endParaRPr>
              <a:ea typeface="Comic Sans MS" panose="030F0702030302020204" pitchFamily="66" charset="0"/>
            </a:endParaRPr>
          </a:p>
        </p:txBody>
      </p:sp>
      <p:pic>
        <p:nvPicPr>
          <p:cNvPr id="3686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514600"/>
            <a:ext cx="457200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 Box 4"/>
          <p:cNvSpPr txBox="1"/>
          <p:nvPr/>
        </p:nvSpPr>
        <p:spPr>
          <a:xfrm>
            <a:off x="3429000" y="2049145"/>
            <a:ext cx="1676400" cy="4914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</a:pPr>
            <a:r>
              <a:rPr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ROUND 1</a:t>
            </a:r>
            <a:endParaRPr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686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743200"/>
            <a:ext cx="3124200" cy="297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9" name="AutoShape 6"/>
          <p:cNvSpPr/>
          <p:nvPr/>
        </p:nvSpPr>
        <p:spPr>
          <a:xfrm>
            <a:off x="6324600" y="3505200"/>
            <a:ext cx="609600" cy="228600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ClrTx/>
            </a:pPr>
            <a:endParaRPr dirty="0">
              <a:latin typeface="Arial" panose="020B0604020202020204" pitchFamily="34" charset="0"/>
            </a:endParaRPr>
          </a:p>
        </p:txBody>
      </p:sp>
      <p:sp>
        <p:nvSpPr>
          <p:cNvPr id="36870" name="TextBox 7"/>
          <p:cNvSpPr txBox="1"/>
          <p:nvPr/>
        </p:nvSpPr>
        <p:spPr>
          <a:xfrm>
            <a:off x="6324600" y="1219200"/>
            <a:ext cx="39973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ClrTx/>
            </a:pPr>
            <a:r>
              <a:rPr lang="el-GR" altLang="x-none" sz="2400">
                <a:latin typeface="Arial" panose="020B0604020202020204" pitchFamily="34" charset="0"/>
              </a:rPr>
              <a:t>ε</a:t>
            </a:r>
            <a:r>
              <a:rPr sz="2400">
                <a:latin typeface="Arial" panose="020B0604020202020204" pitchFamily="34" charset="0"/>
              </a:rPr>
              <a:t> = error rate of classifier</a:t>
            </a:r>
            <a:endParaRPr sz="2400">
              <a:latin typeface="Arial" panose="020B0604020202020204" pitchFamily="34" charset="0"/>
            </a:endParaRPr>
          </a:p>
          <a:p>
            <a:pPr>
              <a:buClrTx/>
            </a:pPr>
            <a:r>
              <a:rPr lang="el-GR" altLang="x-none" sz="2400">
                <a:latin typeface="Arial" panose="020B0604020202020204" pitchFamily="34" charset="0"/>
              </a:rPr>
              <a:t>α</a:t>
            </a:r>
            <a:r>
              <a:rPr sz="2400">
                <a:latin typeface="Arial" panose="020B0604020202020204" pitchFamily="34" charset="0"/>
              </a:rPr>
              <a:t> = weight of classifier</a:t>
            </a:r>
            <a:endParaRPr sz="2400">
              <a:latin typeface="Arial" panose="020B0604020202020204" pitchFamily="34" charset="0"/>
            </a:endParaRPr>
          </a:p>
        </p:txBody>
      </p:sp>
      <p:sp>
        <p:nvSpPr>
          <p:cNvPr id="36871" name="Slide Number Placeholder 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en-US"/>
              <a:t>*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AdaBoost </a:t>
            </a:r>
            <a:r>
              <a:rPr lang="en-MY"/>
              <a:t>E</a:t>
            </a:r>
            <a:r>
              <a:t>xample</a:t>
            </a:r>
            <a:endParaRPr>
              <a:ea typeface="Comic Sans MS" panose="030F0702030302020204" pitchFamily="66" charset="0"/>
            </a:endParaRPr>
          </a:p>
        </p:txBody>
      </p:sp>
      <p:sp>
        <p:nvSpPr>
          <p:cNvPr id="38914" name="Text Box 3"/>
          <p:cNvSpPr txBox="1"/>
          <p:nvPr/>
        </p:nvSpPr>
        <p:spPr>
          <a:xfrm>
            <a:off x="3314700" y="1977390"/>
            <a:ext cx="1676400" cy="4914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</a:pPr>
            <a:r>
              <a:rPr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ROUND 2</a:t>
            </a:r>
            <a:endParaRPr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891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558415"/>
            <a:ext cx="4343400" cy="358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625090"/>
            <a:ext cx="3124200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7" name="AutoShape 6"/>
          <p:cNvSpPr/>
          <p:nvPr/>
        </p:nvSpPr>
        <p:spPr>
          <a:xfrm>
            <a:off x="6324600" y="3505200"/>
            <a:ext cx="609600" cy="228600"/>
          </a:xfrm>
          <a:prstGeom prst="rightArrow">
            <a:avLst>
              <a:gd name="adj1" fmla="val 50000"/>
              <a:gd name="adj2" fmla="val 6666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ClrTx/>
            </a:pPr>
            <a:endParaRPr dirty="0">
              <a:latin typeface="Arial" panose="020B0604020202020204" pitchFamily="34" charset="0"/>
            </a:endParaRPr>
          </a:p>
        </p:txBody>
      </p:sp>
      <p:sp>
        <p:nvSpPr>
          <p:cNvPr id="38918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en-US"/>
              <a:t>*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AdaBoost </a:t>
            </a:r>
            <a:r>
              <a:rPr lang="en-MY"/>
              <a:t>E</a:t>
            </a:r>
            <a:r>
              <a:t>xample</a:t>
            </a:r>
            <a:endParaRPr>
              <a:ea typeface="Comic Sans MS" panose="030F0702030302020204" pitchFamily="66" charset="0"/>
            </a:endParaRPr>
          </a:p>
        </p:txBody>
      </p:sp>
      <p:sp>
        <p:nvSpPr>
          <p:cNvPr id="40962" name="Text Box 3"/>
          <p:cNvSpPr txBox="1"/>
          <p:nvPr/>
        </p:nvSpPr>
        <p:spPr>
          <a:xfrm>
            <a:off x="3581400" y="2133600"/>
            <a:ext cx="1676400" cy="4914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</a:pPr>
            <a:r>
              <a:rPr sz="2600" dirty="0">
                <a:solidFill>
                  <a:srgbClr val="FF0000"/>
                </a:solidFill>
                <a:latin typeface="Times New Roman" panose="02020603050405020304" pitchFamily="18" charset="0"/>
              </a:rPr>
              <a:t>ROUND 3</a:t>
            </a:r>
            <a:endParaRPr sz="26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6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2625090"/>
            <a:ext cx="4572000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Slide Number Placeholder 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en-US"/>
              <a:t>*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AdaBoost </a:t>
            </a:r>
            <a:r>
              <a:rPr lang="en-MY"/>
              <a:t>E</a:t>
            </a:r>
            <a:r>
              <a:t>xample</a:t>
            </a:r>
            <a:endParaRPr>
              <a:ea typeface="Comic Sans MS" panose="030F0702030302020204" pitchFamily="66" charset="0"/>
            </a:endParaRPr>
          </a:p>
        </p:txBody>
      </p:sp>
      <p:sp>
        <p:nvSpPr>
          <p:cNvPr id="43011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en-US"/>
              <a:t>*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  <p:pic>
        <p:nvPicPr>
          <p:cNvPr id="6" name="Table Placeholder 5" descr="boosting_final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815975" y="1517650"/>
            <a:ext cx="10272395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838200" y="2346325"/>
          <a:ext cx="8453755" cy="3691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" r:id="rId1" imgW="6915150" imgH="3019425" progId="Paint.Picture">
                  <p:embed/>
                </p:oleObj>
              </mc:Choice>
              <mc:Fallback>
                <p:oleObj name="" r:id="rId1" imgW="6915150" imgH="30194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346325"/>
                        <a:ext cx="8453755" cy="3691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43295" y="224155"/>
          <a:ext cx="597725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" r:id="rId3" imgW="6143625" imgH="2095500" progId="Paint.Picture">
                  <p:embed/>
                </p:oleObj>
              </mc:Choice>
              <mc:Fallback>
                <p:oleObj name="" r:id="rId3" imgW="6143625" imgH="20955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3295" y="224155"/>
                        <a:ext cx="5977255" cy="209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AdaBoost </a:t>
            </a:r>
            <a:r>
              <a:rPr lang="en-MY">
                <a:sym typeface="+mn-ea"/>
              </a:rPr>
              <a:t>E</a:t>
            </a:r>
            <a:r>
              <a:rPr>
                <a:sym typeface="+mn-ea"/>
              </a:rPr>
              <a:t>xample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F02BFAF-3D84-4919-98EB-C753742AF497}" type="slidenum">
              <a:rPr lang="en-GB" altLang="en-US"/>
            </a:fld>
            <a:endParaRPr lang="en-GB" altLang="en-US"/>
          </a:p>
        </p:txBody>
      </p:sp>
      <p:graphicFrame>
        <p:nvGraphicFramePr>
          <p:cNvPr id="10" name="Table Placeholder 9"/>
          <p:cNvGraphicFramePr>
            <a:graphicFrameLocks noChangeAspect="1"/>
          </p:cNvGraphicFramePr>
          <p:nvPr>
            <p:ph type="tbl" idx="1"/>
          </p:nvPr>
        </p:nvGraphicFramePr>
        <p:xfrm>
          <a:off x="1089025" y="1564005"/>
          <a:ext cx="982853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9705975" imgH="5591175" progId="Paint.Picture">
                  <p:embed/>
                </p:oleObj>
              </mc:Choice>
              <mc:Fallback>
                <p:oleObj name="" r:id="rId1" imgW="9705975" imgH="559117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9025" y="1564005"/>
                        <a:ext cx="982853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AdaBoost </a:t>
            </a:r>
            <a:r>
              <a:rPr lang="en-MY">
                <a:sym typeface="+mn-ea"/>
              </a:rPr>
              <a:t>E</a:t>
            </a:r>
            <a:r>
              <a:rPr>
                <a:sym typeface="+mn-ea"/>
              </a:rPr>
              <a:t>xample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/>
          </a:p>
        </p:txBody>
      </p:sp>
      <p:pic>
        <p:nvPicPr>
          <p:cNvPr id="6" name="Table Placeholder 5" descr="Illustration-of-AdaBoost-algorithm-for-creating-a-strong-classifier-based-on-multiple-1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2242820" y="2035175"/>
            <a:ext cx="7416165" cy="393001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MY" altLang="en-US">
                <a:sym typeface="+mn-ea"/>
              </a:rPr>
              <a:t>Bagging vs Boosting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F02BFAF-3D84-4919-98EB-C753742AF497}" type="slidenum">
              <a:rPr lang="en-GB" altLang="en-US"/>
            </a:fld>
            <a:endParaRPr lang="en-GB" altLang="en-US"/>
          </a:p>
        </p:txBody>
      </p:sp>
      <p:pic>
        <p:nvPicPr>
          <p:cNvPr id="13" name="Table Placeholder 12" descr="images-1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1096010" y="2041525"/>
            <a:ext cx="10046970" cy="384683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MY" altLang="en-US">
                <a:sym typeface="+mn-ea"/>
              </a:rPr>
              <a:t>Bagging vs Boosting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F02BFAF-3D84-4919-98EB-C753742AF497}" type="slidenum">
              <a:rPr lang="en-GB" altLang="en-US"/>
            </a:fld>
            <a:endParaRPr lang="en-GB" altLang="en-US"/>
          </a:p>
        </p:txBody>
      </p:sp>
      <p:pic>
        <p:nvPicPr>
          <p:cNvPr id="7" name="Table Placeholder 6" descr="images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914400" y="1958340"/>
            <a:ext cx="10363200" cy="396811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>
                <a:sym typeface="+mn-ea"/>
              </a:rPr>
              <a:t>Bagging vs Boosting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F02BFAF-3D84-4919-98EB-C753742AF497}" type="slidenum">
              <a:rPr lang="en-GB" altLang="en-US"/>
            </a:fld>
            <a:endParaRPr lang="en-GB" altLang="en-US"/>
          </a:p>
        </p:txBody>
      </p:sp>
      <p:pic>
        <p:nvPicPr>
          <p:cNvPr id="7" name="Table Placeholder 6" descr="images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914400" y="2065020"/>
            <a:ext cx="10363200" cy="36931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Bagging vs Boosting</a:t>
            </a:r>
            <a:endParaRPr lang="en-MY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7" name="Table Placeholder 6" descr="img3-1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3131820" y="1595755"/>
            <a:ext cx="5259070" cy="446151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Boosting </a:t>
            </a:r>
            <a:r>
              <a:rPr lang="en-US">
                <a:sym typeface="+mn-ea"/>
              </a:rPr>
              <a:t>Summary</a:t>
            </a:r>
            <a:endParaRPr>
              <a:ea typeface="Comic Sans MS" panose="030F0702030302020204" pitchFamily="66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>
                <a:sym typeface="+mn-ea"/>
              </a:rPr>
              <a:t>Train classifiers (e.g. decision trees)</a:t>
            </a:r>
            <a:r>
              <a:rPr>
                <a:solidFill>
                  <a:srgbClr val="FF0000"/>
                </a:solidFill>
                <a:sym typeface="+mn-ea"/>
              </a:rPr>
              <a:t> </a:t>
            </a:r>
            <a:r>
              <a:rPr>
                <a:solidFill>
                  <a:srgbClr val="0070C0"/>
                </a:solidFill>
                <a:sym typeface="+mn-ea"/>
              </a:rPr>
              <a:t>in a sequence</a:t>
            </a:r>
            <a:r>
              <a:rPr>
                <a:sym typeface="+mn-ea"/>
              </a:rPr>
              <a:t>.</a:t>
            </a:r>
            <a:endParaRPr>
              <a:sym typeface="+mn-ea"/>
            </a:endParaRPr>
          </a:p>
          <a:p>
            <a:pPr eaLnBrk="1" hangingPunct="1"/>
            <a:r>
              <a:rPr>
                <a:sym typeface="+mn-ea"/>
              </a:rPr>
              <a:t>A new classifier should focus on those cases which were incorrectly classified in the last </a:t>
            </a:r>
            <a:r>
              <a:rPr lang="en-MY">
                <a:sym typeface="+mn-ea"/>
              </a:rPr>
              <a:t>(previous) </a:t>
            </a:r>
            <a:r>
              <a:rPr>
                <a:sym typeface="+mn-ea"/>
              </a:rPr>
              <a:t>round.</a:t>
            </a:r>
            <a:endParaRPr>
              <a:sym typeface="+mn-ea"/>
            </a:endParaRPr>
          </a:p>
          <a:p>
            <a:pPr eaLnBrk="1" hangingPunct="1"/>
            <a:r>
              <a:rPr>
                <a:sym typeface="+mn-ea"/>
              </a:rPr>
              <a:t>Combine the classifiers by letting them </a:t>
            </a:r>
            <a:r>
              <a:rPr>
                <a:solidFill>
                  <a:srgbClr val="0070C0"/>
                </a:solidFill>
                <a:sym typeface="+mn-ea"/>
              </a:rPr>
              <a:t>vote </a:t>
            </a:r>
            <a:r>
              <a:rPr>
                <a:sym typeface="+mn-ea"/>
              </a:rPr>
              <a:t>on the final prediction (like bagging).</a:t>
            </a:r>
            <a:endParaRPr>
              <a:sym typeface="+mn-ea"/>
            </a:endParaRPr>
          </a:p>
          <a:p>
            <a:pPr eaLnBrk="1" hangingPunct="1"/>
            <a:r>
              <a:rPr lang="ja-JP" altLang="en-US">
                <a:sym typeface="+mn-ea"/>
              </a:rPr>
              <a:t>Each classifier is “</a:t>
            </a:r>
            <a:r>
              <a:rPr lang="en-US" altLang="ja-JP">
                <a:sym typeface="+mn-ea"/>
              </a:rPr>
              <a:t>weak</a:t>
            </a:r>
            <a:r>
              <a:rPr lang="ja-JP" altLang="en-US">
                <a:sym typeface="+mn-ea"/>
              </a:rPr>
              <a:t>”</a:t>
            </a:r>
            <a:r>
              <a:rPr lang="en-US" altLang="ja-JP">
                <a:sym typeface="+mn-ea"/>
              </a:rPr>
              <a:t> but the ensemble is </a:t>
            </a:r>
            <a:r>
              <a:rPr lang="ja-JP" altLang="en-US">
                <a:sym typeface="+mn-ea"/>
              </a:rPr>
              <a:t>“</a:t>
            </a:r>
            <a:r>
              <a:rPr lang="en-US" altLang="ja-JP">
                <a:sym typeface="+mn-ea"/>
              </a:rPr>
              <a:t>strong</a:t>
            </a:r>
            <a:r>
              <a:rPr lang="ja-JP" altLang="en-US">
                <a:sym typeface="+mn-ea"/>
              </a:rPr>
              <a:t>”</a:t>
            </a:r>
            <a:r>
              <a:rPr>
                <a:sym typeface="+mn-ea"/>
              </a:rPr>
              <a:t>.</a:t>
            </a:r>
            <a:endParaRPr lang="en-US" altLang="ja-JP"/>
          </a:p>
          <a:p>
            <a:pPr eaLnBrk="1" hangingPunct="1"/>
            <a:endParaRPr>
              <a:sym typeface="+mn-ea"/>
            </a:endParaRPr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Conclusion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ym typeface="+mn-ea"/>
              </a:rPr>
              <a:t>Naïve Bayes </a:t>
            </a:r>
            <a:r>
              <a:rPr lang="en-MY" altLang="en-US" sz="2800" dirty="0">
                <a:sym typeface="+mn-ea"/>
              </a:rPr>
              <a:t>makes </a:t>
            </a:r>
            <a:r>
              <a:rPr lang="en-US" sz="2800" dirty="0">
                <a:solidFill>
                  <a:srgbClr val="0070C0"/>
                </a:solidFill>
                <a:sym typeface="+mn-ea"/>
              </a:rPr>
              <a:t>equally important </a:t>
            </a:r>
            <a:r>
              <a:rPr lang="en-US" sz="2800" dirty="0">
                <a:sym typeface="+mn-ea"/>
              </a:rPr>
              <a:t>and </a:t>
            </a:r>
            <a:r>
              <a:rPr lang="en-US" sz="2800" dirty="0">
                <a:solidFill>
                  <a:srgbClr val="0070C0"/>
                </a:solidFill>
                <a:sym typeface="+mn-ea"/>
              </a:rPr>
              <a:t>independent features </a:t>
            </a:r>
            <a:r>
              <a:rPr lang="en-US" sz="2800" dirty="0" smtClean="0">
                <a:sym typeface="+mn-ea"/>
              </a:rPr>
              <a:t>assumptions</a:t>
            </a:r>
            <a:r>
              <a:rPr lang="en-MY" altLang="en-US" sz="2800" dirty="0" smtClean="0">
                <a:sym typeface="+mn-ea"/>
              </a:rPr>
              <a:t>.</a:t>
            </a:r>
            <a:endParaRPr lang="en-MY" altLang="en-US" sz="2800" dirty="0" smtClean="0">
              <a:sym typeface="+mn-ea"/>
            </a:endParaRPr>
          </a:p>
          <a:p>
            <a:pPr eaLnBrk="1" hangingPunct="1"/>
            <a:r>
              <a:rPr lang="en-MY" altLang="en-US" dirty="0">
                <a:sym typeface="+mn-ea"/>
              </a:rPr>
              <a:t>Gi</a:t>
            </a:r>
            <a:r>
              <a:rPr lang="en-US" dirty="0">
                <a:sym typeface="+mn-ea"/>
              </a:rPr>
              <a:t>ven labeled training data (supervised learning), </a:t>
            </a:r>
            <a:r>
              <a:rPr lang="en-MY" altLang="en-US" dirty="0">
                <a:sym typeface="+mn-ea"/>
              </a:rPr>
              <a:t>SVM </a:t>
            </a:r>
            <a:r>
              <a:rPr lang="en-US" dirty="0">
                <a:sym typeface="+mn-ea"/>
              </a:rPr>
              <a:t>outputs an </a:t>
            </a:r>
            <a:r>
              <a:rPr lang="en-US" dirty="0">
                <a:solidFill>
                  <a:srgbClr val="0070C0"/>
                </a:solidFill>
                <a:sym typeface="+mn-ea"/>
              </a:rPr>
              <a:t>optimal </a:t>
            </a:r>
            <a:r>
              <a:rPr lang="en-US" dirty="0" err="1">
                <a:solidFill>
                  <a:srgbClr val="0070C0"/>
                </a:solidFill>
                <a:sym typeface="+mn-ea"/>
              </a:rPr>
              <a:t>hyperplane</a:t>
            </a:r>
            <a:r>
              <a:rPr lang="en-US" dirty="0">
                <a:sym typeface="+mn-ea"/>
              </a:rPr>
              <a:t> which categorizes new examples. </a:t>
            </a:r>
            <a:endParaRPr lang="en-MY" altLang="en-US" sz="2800" dirty="0" smtClean="0">
              <a:sym typeface="+mn-ea"/>
            </a:endParaRPr>
          </a:p>
          <a:p>
            <a:pPr eaLnBrk="1" hangingPunct="1"/>
            <a:r>
              <a:rPr lang="en-MY" altLang="en-US" sz="2800" dirty="0" smtClean="0">
                <a:sym typeface="+mn-ea"/>
              </a:rPr>
              <a:t>Ensemble Methods:</a:t>
            </a:r>
            <a:endParaRPr lang="en-MY" altLang="en-US" sz="2800" dirty="0" smtClean="0">
              <a:sym typeface="+mn-ea"/>
            </a:endParaRPr>
          </a:p>
          <a:p>
            <a:pPr lvl="1" eaLnBrk="1" hangingPunct="1"/>
            <a:r>
              <a:rPr dirty="0">
                <a:sym typeface="+mn-ea"/>
              </a:rPr>
              <a:t>Construct </a:t>
            </a:r>
            <a:r>
              <a:rPr dirty="0">
                <a:solidFill>
                  <a:srgbClr val="0070C0"/>
                </a:solidFill>
                <a:sym typeface="+mn-ea"/>
              </a:rPr>
              <a:t>a set of classifiers</a:t>
            </a:r>
            <a:r>
              <a:rPr dirty="0">
                <a:solidFill>
                  <a:srgbClr val="FF0000"/>
                </a:solidFill>
                <a:sym typeface="+mn-ea"/>
              </a:rPr>
              <a:t> </a:t>
            </a:r>
            <a:r>
              <a:rPr dirty="0">
                <a:sym typeface="+mn-ea"/>
              </a:rPr>
              <a:t>from the training </a:t>
            </a:r>
            <a:r>
              <a:rPr dirty="0" smtClean="0">
                <a:sym typeface="+mn-ea"/>
              </a:rPr>
              <a:t>data</a:t>
            </a:r>
            <a:endParaRPr dirty="0"/>
          </a:p>
          <a:p>
            <a:pPr lvl="1" eaLnBrk="1" hangingPunct="1"/>
            <a:r>
              <a:rPr dirty="0">
                <a:sym typeface="+mn-ea"/>
              </a:rPr>
              <a:t>Predict class label of previously unseen records by </a:t>
            </a:r>
            <a:r>
              <a:rPr dirty="0">
                <a:solidFill>
                  <a:srgbClr val="0070C0"/>
                </a:solidFill>
                <a:sym typeface="+mn-ea"/>
              </a:rPr>
              <a:t>aggregating</a:t>
            </a:r>
            <a:r>
              <a:rPr b="1" dirty="0">
                <a:solidFill>
                  <a:srgbClr val="0070C0"/>
                </a:solidFill>
                <a:sym typeface="+mn-ea"/>
              </a:rPr>
              <a:t> </a:t>
            </a:r>
            <a:r>
              <a:rPr dirty="0">
                <a:solidFill>
                  <a:srgbClr val="0070C0"/>
                </a:solidFill>
                <a:sym typeface="+mn-ea"/>
              </a:rPr>
              <a:t>predictions</a:t>
            </a:r>
            <a:r>
              <a:rPr dirty="0">
                <a:sym typeface="+mn-ea"/>
              </a:rPr>
              <a:t> made by multiple classifiers</a:t>
            </a:r>
            <a:endParaRPr lang="en-MY" altLang="en-US" sz="2400" dirty="0" smtClean="0">
              <a:sym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Main </a:t>
            </a:r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MY" altLang="en-US"/>
              <a:t>Harrington, P (2012). Machine  Learning in Action. Manning  Publications.</a:t>
            </a:r>
            <a:endParaRPr lang="en-MY" altLang="en-US"/>
          </a:p>
          <a:p>
            <a:r>
              <a:rPr lang="en-MY" altLang="en-US"/>
              <a:t>Richert, W. and Coelho, L.P. (2013).  Building Machine Learning Systems  with Python. Packt Publishing.</a:t>
            </a:r>
            <a:endParaRPr lang="en-MY" altLang="en-US"/>
          </a:p>
          <a:p>
            <a:pPr lvl="0"/>
            <a:r>
              <a:rPr lang="en-MY" altLang="en-US"/>
              <a:t>Witten, I.H, Franck, E, and Hall, M. A.  (2011). Data Mining: Practical Machine  Learning Tools and Techniques. (3rd  ed.). Morgan Kaufmann.		</a:t>
            </a:r>
            <a:endParaRPr lang="en-MY" altLang="en-US"/>
          </a:p>
          <a:p>
            <a:pPr lvl="0"/>
            <a:r>
              <a:rPr lang="en-MY" altLang="en-US"/>
              <a:t>Pang-Ning Tan, Michael Steinbach, Anuj Karpatne, Vipin Kumar (2018). Introduction to Data Mining (2nd Edition), Pearson																															</a:t>
            </a:r>
            <a:endParaRPr lang="en-MY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UECS3213 / UECS3453 Data Mining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Other References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J. Grus (2015). Data Science from Scratch: First Principles with Python. O'Reilly Media.</a:t>
            </a:r>
            <a:endParaRPr lang="en-US"/>
          </a:p>
          <a:p>
            <a:r>
              <a:rPr lang="en-US"/>
              <a:t>C. C. Aggarwal. (2015). Data Mining: The Textbook. Springer</a:t>
            </a:r>
            <a:endParaRPr lang="en-US"/>
          </a:p>
          <a:p>
            <a:r>
              <a:rPr lang="en-US"/>
              <a:t>Richert, W. and Coelho, L.P. (2013). Building Machine Learning Systems with Python. Packt Publishing.</a:t>
            </a:r>
            <a:endParaRPr lang="en-US"/>
          </a:p>
          <a:p>
            <a:r>
              <a:rPr lang="en-US"/>
              <a:t>Russel M.A. (2013). Mining the Social Web: Data Mining Facebook, Twitter, LinkedIn, Google+, GitHub, and More. (2nd Ed). O’Reilly Media.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Ice Cream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1021080" y="1884680"/>
          <a:ext cx="10013950" cy="294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" r:id="rId1" imgW="6372225" imgH="1876425" progId="Paint.Picture">
                  <p:embed/>
                </p:oleObj>
              </mc:Choice>
              <mc:Fallback>
                <p:oleObj name="" r:id="rId1" imgW="6372225" imgH="18764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1080" y="1884680"/>
                        <a:ext cx="10013950" cy="294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Online References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https://www.geeksforgeeks.org/naive-bayes-classifiers/</a:t>
            </a:r>
            <a:endParaRPr lang="en-US"/>
          </a:p>
          <a:p>
            <a:r>
              <a:rPr lang="en-US"/>
              <a:t>https://www.geeksforgeeks.org/classifying-data-using-support-vector-machinessvms-in-r/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Bayes Theorem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7500" lnSpcReduction="20000"/>
          </a:bodyPr>
          <a:lstStyle/>
          <a:p>
            <a:r>
              <a:rPr lang="en-US" b="1" dirty="0"/>
              <a:t>Bayes’ Theorem</a:t>
            </a:r>
            <a:r>
              <a:rPr lang="en-US" dirty="0"/>
              <a:t> finds the probability of </a:t>
            </a:r>
            <a:r>
              <a:rPr lang="en-US" dirty="0">
                <a:solidFill>
                  <a:srgbClr val="0070C0"/>
                </a:solidFill>
              </a:rPr>
              <a:t>an event occurring given the probability of another event</a:t>
            </a:r>
            <a:r>
              <a:rPr lang="en-US" dirty="0"/>
              <a:t> that has already occurred. </a:t>
            </a:r>
            <a:endParaRPr lang="en-US" dirty="0"/>
          </a:p>
          <a:p>
            <a:r>
              <a:rPr lang="en-US" dirty="0"/>
              <a:t>Bayes’ theorem is stated mathematically as the following equation: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Basically</a:t>
            </a:r>
            <a:r>
              <a:rPr lang="en-US" dirty="0"/>
              <a:t>, we are trying to find probability of event A, given the event B </a:t>
            </a:r>
            <a:r>
              <a:rPr lang="en-US" dirty="0" smtClean="0"/>
              <a:t>(evidence) is </a:t>
            </a:r>
            <a:r>
              <a:rPr lang="en-US" dirty="0"/>
              <a:t>true. 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P(A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is the </a:t>
            </a:r>
            <a:r>
              <a:rPr lang="en-US" b="1" dirty="0">
                <a:solidFill>
                  <a:srgbClr val="FF0000"/>
                </a:solidFill>
              </a:rPr>
              <a:t>priori</a:t>
            </a:r>
            <a:r>
              <a:rPr lang="en-US" b="1" dirty="0"/>
              <a:t> </a:t>
            </a:r>
            <a:r>
              <a:rPr lang="en-US" dirty="0"/>
              <a:t>of A (the prior probability, i.e. Probability of event before evidence is seen). The evidence is an attribute value of an unknown instance(here, it is event B).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P(A|B)</a:t>
            </a:r>
            <a:r>
              <a:rPr lang="en-US" dirty="0"/>
              <a:t> is a </a:t>
            </a:r>
            <a:r>
              <a:rPr lang="en-US" b="1" dirty="0">
                <a:solidFill>
                  <a:srgbClr val="FF0000"/>
                </a:solidFill>
              </a:rPr>
              <a:t>posteriori</a:t>
            </a:r>
            <a:r>
              <a:rPr lang="en-US" b="1" dirty="0"/>
              <a:t> </a:t>
            </a:r>
            <a:r>
              <a:rPr lang="en-US" dirty="0"/>
              <a:t>probability of B, i.e. probability of event after evidence is seen.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Object 5"/>
          <p:cNvGraphicFramePr/>
          <p:nvPr/>
        </p:nvGraphicFramePr>
        <p:xfrm>
          <a:off x="4038600" y="2883962"/>
          <a:ext cx="3573780" cy="83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" r:id="rId1" imgW="2514600" imgH="552450" progId="Paint.Picture">
                  <p:embed/>
                </p:oleObj>
              </mc:Choice>
              <mc:Fallback>
                <p:oleObj name="" r:id="rId1" imgW="2514600" imgH="5524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8600" y="2883962"/>
                        <a:ext cx="3573780" cy="839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Bayes Theorem Example</a:t>
            </a:r>
            <a:endParaRPr lang="en-MY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727055" cy="4351655"/>
          </a:xfrm>
        </p:spPr>
        <p:txBody>
          <a:bodyPr/>
          <a:lstStyle/>
          <a:p>
            <a:r>
              <a:rPr dirty="0"/>
              <a:t>Given:</a:t>
            </a:r>
            <a:endParaRPr dirty="0"/>
          </a:p>
          <a:p>
            <a:pPr lvl="1"/>
            <a:r>
              <a:rPr dirty="0"/>
              <a:t>A doctor knows that meningitis causes stiff neck 50% of  the time</a:t>
            </a:r>
            <a:r>
              <a:rPr lang="en-MY" dirty="0"/>
              <a:t>, </a:t>
            </a:r>
            <a:r>
              <a:rPr lang="en-MY" b="1" dirty="0" smtClean="0"/>
              <a:t>P(S</a:t>
            </a:r>
            <a:r>
              <a:rPr lang="en-US" b="1" dirty="0"/>
              <a:t>|</a:t>
            </a:r>
            <a:r>
              <a:rPr lang="en-MY" b="1" dirty="0" smtClean="0"/>
              <a:t>M</a:t>
            </a:r>
            <a:r>
              <a:rPr lang="en-MY" b="1" dirty="0"/>
              <a:t>)</a:t>
            </a:r>
            <a:r>
              <a:rPr lang="en-MY" dirty="0"/>
              <a:t> = 0.5</a:t>
            </a:r>
            <a:endParaRPr lang="en-MY" dirty="0"/>
          </a:p>
          <a:p>
            <a:pPr lvl="1"/>
            <a:r>
              <a:rPr dirty="0"/>
              <a:t>Prior probability of any patient having meningitis</a:t>
            </a:r>
            <a:r>
              <a:rPr lang="en-MY" dirty="0"/>
              <a:t>, </a:t>
            </a:r>
            <a:r>
              <a:rPr lang="en-MY" b="1" dirty="0"/>
              <a:t>P(M)</a:t>
            </a:r>
            <a:r>
              <a:rPr lang="en-MY" dirty="0"/>
              <a:t> =</a:t>
            </a:r>
            <a:r>
              <a:rPr dirty="0"/>
              <a:t>  1/50,000</a:t>
            </a:r>
            <a:endParaRPr dirty="0"/>
          </a:p>
          <a:p>
            <a:pPr lvl="1"/>
            <a:r>
              <a:rPr dirty="0"/>
              <a:t>Prior probability of any patient having stiff neck</a:t>
            </a:r>
            <a:r>
              <a:rPr lang="en-MY" dirty="0"/>
              <a:t>,</a:t>
            </a:r>
            <a:r>
              <a:rPr lang="en-MY" b="1" dirty="0"/>
              <a:t> </a:t>
            </a:r>
            <a:r>
              <a:rPr lang="en-MY" b="1" dirty="0">
                <a:sym typeface="+mn-ea"/>
              </a:rPr>
              <a:t>P(S)</a:t>
            </a:r>
            <a:r>
              <a:rPr lang="en-MY" dirty="0">
                <a:sym typeface="+mn-ea"/>
              </a:rPr>
              <a:t> = </a:t>
            </a:r>
            <a:r>
              <a:rPr dirty="0"/>
              <a:t>1/20</a:t>
            </a:r>
            <a:endParaRPr dirty="0"/>
          </a:p>
          <a:p>
            <a:endParaRPr dirty="0"/>
          </a:p>
          <a:p>
            <a:r>
              <a:rPr dirty="0"/>
              <a:t>If a patient has stiff neck, what’s the probability he/she has meningitis?</a:t>
            </a:r>
            <a:endParaRPr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graphicFrame>
        <p:nvGraphicFramePr>
          <p:cNvPr id="10" name="Object 9"/>
          <p:cNvGraphicFramePr/>
          <p:nvPr/>
        </p:nvGraphicFramePr>
        <p:xfrm>
          <a:off x="2633662" y="4908868"/>
          <a:ext cx="7136130" cy="89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" r:id="rId1" imgW="6572250" imgH="800100" progId="Paint.Picture">
                  <p:embed/>
                </p:oleObj>
              </mc:Choice>
              <mc:Fallback>
                <p:oleObj name="" r:id="rId1" imgW="6572250" imgH="8001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3662" y="4908868"/>
                        <a:ext cx="7136130" cy="890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520"/>
              </a:spcBef>
              <a:tabLst>
                <a:tab pos="268605" algn="l"/>
              </a:tabLst>
            </a:pPr>
            <a:r>
              <a:rPr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Given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a </a:t>
            </a:r>
            <a:r>
              <a:rPr spc="-10" dirty="0">
                <a:latin typeface="Calibri" panose="020F0502020204030204" charset="0"/>
                <a:cs typeface="Calibri" panose="020F0502020204030204" charset="0"/>
                <a:sym typeface="+mn-ea"/>
              </a:rPr>
              <a:t>record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with </a:t>
            </a:r>
            <a:r>
              <a:rPr lang="en-MY" dirty="0">
                <a:latin typeface="Calibri" panose="020F0502020204030204" charset="0"/>
                <a:cs typeface="Calibri" panose="020F0502020204030204" charset="0"/>
                <a:sym typeface="+mn-ea"/>
              </a:rPr>
              <a:t>features /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attributes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(</a:t>
            </a:r>
            <a:r>
              <a:rPr lang="en-MY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baseline="-20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,</a:t>
            </a:r>
            <a:r>
              <a:rPr spc="-9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MY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spc="-7" baseline="-20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,…,</a:t>
            </a:r>
            <a:r>
              <a:rPr lang="en-MY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spc="-7" baseline="-20000" dirty="0">
                <a:latin typeface="Calibri" panose="020F0502020204030204" charset="0"/>
                <a:cs typeface="Calibri" panose="020F0502020204030204" charset="0"/>
                <a:sym typeface="+mn-ea"/>
              </a:rPr>
              <a:t>n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spc="-5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700">
              <a:spcBef>
                <a:spcPts val="520"/>
              </a:spcBef>
              <a:tabLst>
                <a:tab pos="268605" algn="l"/>
              </a:tabLst>
            </a:pPr>
            <a:endParaRPr lang="en-MY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700">
              <a:spcBef>
                <a:spcPts val="520"/>
              </a:spcBef>
              <a:tabLst>
                <a:tab pos="268605" algn="l"/>
              </a:tabLst>
            </a:pPr>
            <a:r>
              <a:rPr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Consider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each </a:t>
            </a:r>
            <a:r>
              <a:rPr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attribute</a:t>
            </a:r>
            <a:r>
              <a:rPr lang="en-MY"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</a:t>
            </a:r>
            <a:r>
              <a:rPr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MY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</a:t>
            </a:r>
            <a:r>
              <a:rPr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and </a:t>
            </a:r>
            <a:r>
              <a:rPr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class label</a:t>
            </a:r>
            <a:r>
              <a:rPr lang="en-MY" i="1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spc="-150" dirty="0">
                <a:latin typeface="Calibri" panose="020F0502020204030204" charset="0"/>
                <a:cs typeface="Calibri" panose="020F0502020204030204" charset="0"/>
                <a:sym typeface="+mn-ea"/>
              </a:rPr>
              <a:t>C 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as random</a:t>
            </a:r>
            <a:r>
              <a:rPr spc="-1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variables</a:t>
            </a:r>
            <a:endParaRPr dirty="0">
              <a:latin typeface="Calibri" panose="020F0502020204030204" charset="0"/>
              <a:cs typeface="Calibri" panose="020F0502020204030204" charset="0"/>
            </a:endParaRPr>
          </a:p>
          <a:p>
            <a:pPr marL="753110" indent="-457200">
              <a:spcBef>
                <a:spcPts val="36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Goal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is to predict </a:t>
            </a:r>
            <a:r>
              <a:rPr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class</a:t>
            </a:r>
            <a:r>
              <a:rPr spc="-4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endParaRPr dirty="0">
              <a:latin typeface="Calibri" panose="020F0502020204030204" charset="0"/>
              <a:cs typeface="Calibri" panose="020F0502020204030204" charset="0"/>
            </a:endParaRPr>
          </a:p>
          <a:p>
            <a:pPr marL="753110" indent="-457200">
              <a:spcBef>
                <a:spcPts val="300"/>
              </a:spcBef>
              <a:buClr>
                <a:srgbClr val="2CA1BE"/>
              </a:buClr>
              <a:tabLst>
                <a:tab pos="525145" algn="l"/>
              </a:tabLst>
            </a:pP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Specifically, we want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to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find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the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value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of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spc="-95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that 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maximizes P(C| </a:t>
            </a:r>
            <a:r>
              <a:rPr lang="en-MY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,…,</a:t>
            </a:r>
            <a:r>
              <a:rPr lang="en-MY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</a:t>
            </a:r>
            <a:r>
              <a:rPr spc="-52"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eaLnBrk="1" hangingPunct="1"/>
            <a:endParaRPr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eaLnBrk="1" hangingPunct="1"/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Can we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estimate </a:t>
            </a:r>
            <a:r>
              <a:rPr spc="-1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P(C| </a:t>
            </a:r>
            <a:r>
              <a:rPr lang="en-MY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spc="-7"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,…,</a:t>
            </a:r>
            <a:r>
              <a:rPr lang="en-MY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spc="-7" baseline="-2000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 </a:t>
            </a:r>
            <a:r>
              <a:rPr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)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directly</a:t>
            </a:r>
            <a:r>
              <a:rPr spc="-13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dirty="0">
                <a:latin typeface="Calibri" panose="020F0502020204030204" charset="0"/>
                <a:cs typeface="Calibri" panose="020F0502020204030204" charset="0"/>
                <a:sym typeface="+mn-ea"/>
              </a:rPr>
              <a:t>from </a:t>
            </a:r>
            <a:r>
              <a:rPr spc="-5" dirty="0">
                <a:latin typeface="Calibri" panose="020F0502020204030204" charset="0"/>
                <a:cs typeface="Calibri" panose="020F0502020204030204" charset="0"/>
                <a:sym typeface="+mn-ea"/>
              </a:rPr>
              <a:t>data?</a:t>
            </a:r>
            <a:endParaRPr dirty="0">
              <a:latin typeface="Calibri" panose="020F0502020204030204" charset="0"/>
              <a:cs typeface="Calibri" panose="020F0502020204030204" charset="0"/>
            </a:endParaRPr>
          </a:p>
          <a:p>
            <a:endParaRPr dirty="0">
              <a:latin typeface="Times New Roman" panose="02020603050405020304"/>
              <a:cs typeface="Times New Roman" panose="02020603050405020304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MY"/>
              <a:t>Bayesian Classifiers</a:t>
            </a:r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MY" altLang="en-US" dirty="0"/>
              <a:t>Example </a:t>
            </a:r>
            <a:r>
              <a:rPr lang="en-US" altLang="en-US" dirty="0"/>
              <a:t>Application</a:t>
            </a:r>
            <a:r>
              <a:rPr lang="en-MY" altLang="en-US" dirty="0"/>
              <a:t>: </a:t>
            </a:r>
            <a:r>
              <a:rPr lang="en-US" altLang="en-US" dirty="0">
                <a:sym typeface="+mn-ea"/>
              </a:rPr>
              <a:t>Digit Recognition</a:t>
            </a:r>
            <a:endParaRPr lang="en-MY" altLang="en-US" dirty="0"/>
          </a:p>
        </p:txBody>
      </p:sp>
      <p:sp>
        <p:nvSpPr>
          <p:cNvPr id="112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b="1" dirty="0"/>
          </a:p>
          <a:p>
            <a:pPr eaLnBrk="1" hangingPunct="1"/>
            <a:endParaRPr lang="en-US" altLang="en-US" sz="2000" b="1" dirty="0"/>
          </a:p>
          <a:p>
            <a:pPr eaLnBrk="1" hangingPunct="1"/>
            <a:r>
              <a:rPr lang="en-US" altLang="en-US" sz="2400" dirty="0" smtClean="0"/>
              <a:t>Feature set: X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/>
              <a:t>,…,X</a:t>
            </a:r>
            <a:r>
              <a:rPr lang="en-US" altLang="en-US" sz="2400" baseline="-25000" dirty="0"/>
              <a:t>n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</a:t>
            </a:r>
            <a:r>
              <a:rPr lang="en-US" altLang="en-US" sz="2400" dirty="0"/>
              <a:t> {0,1} (Black vs. White pixels)</a:t>
            </a:r>
            <a:endParaRPr lang="en-US" altLang="en-US" sz="2400" dirty="0"/>
          </a:p>
          <a:p>
            <a:pPr eaLnBrk="1" hangingPunct="1"/>
            <a:r>
              <a:rPr lang="en-US" altLang="en-US" sz="2400" dirty="0" smtClean="0"/>
              <a:t>Class: Y 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</a:t>
            </a:r>
            <a:r>
              <a:rPr lang="en-US" altLang="en-US" sz="2400" dirty="0"/>
              <a:t> {5,6} (predict whether a digit is a </a:t>
            </a:r>
            <a:r>
              <a:rPr lang="en-US" altLang="en-US" sz="2400" dirty="0">
                <a:solidFill>
                  <a:srgbClr val="0070C0"/>
                </a:solidFill>
              </a:rPr>
              <a:t>5</a:t>
            </a:r>
            <a:r>
              <a:rPr lang="en-US" altLang="en-US" sz="2400" dirty="0"/>
              <a:t> or a </a:t>
            </a:r>
            <a:r>
              <a:rPr lang="en-US" altLang="en-US" sz="2400" dirty="0">
                <a:solidFill>
                  <a:srgbClr val="0070C0"/>
                </a:solidFill>
              </a:rPr>
              <a:t>6</a:t>
            </a:r>
            <a:r>
              <a:rPr lang="en-US" altLang="en-US" sz="2400" dirty="0"/>
              <a:t>)</a:t>
            </a:r>
            <a:endParaRPr lang="en-US" altLang="en-US" sz="2000" b="1" dirty="0"/>
          </a:p>
          <a:p>
            <a:pPr eaLnBrk="1" hangingPunct="1"/>
            <a:endParaRPr lang="en-US" altLang="en-US" b="1" dirty="0"/>
          </a:p>
        </p:txBody>
      </p:sp>
      <p:sp>
        <p:nvSpPr>
          <p:cNvPr id="11268" name="Rectangle 8"/>
          <p:cNvSpPr/>
          <p:nvPr/>
        </p:nvSpPr>
        <p:spPr>
          <a:xfrm>
            <a:off x="6052185" y="2501900"/>
            <a:ext cx="2286000" cy="121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Classifier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1269" name="Text Box 9"/>
          <p:cNvSpPr txBox="1"/>
          <p:nvPr/>
        </p:nvSpPr>
        <p:spPr>
          <a:xfrm>
            <a:off x="9464675" y="2727325"/>
            <a:ext cx="6858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4400" dirty="0">
                <a:latin typeface="Arial" panose="020B0604020202020204" pitchFamily="34" charset="0"/>
              </a:rPr>
              <a:t>5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11270" name="AutoShape 10"/>
          <p:cNvSpPr/>
          <p:nvPr/>
        </p:nvSpPr>
        <p:spPr>
          <a:xfrm>
            <a:off x="5197475" y="29591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1271" name="AutoShape 11"/>
          <p:cNvSpPr/>
          <p:nvPr/>
        </p:nvSpPr>
        <p:spPr>
          <a:xfrm>
            <a:off x="8566150" y="29591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11272" name="Picture 12" descr="five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4845" y="1825625"/>
            <a:ext cx="3429000" cy="2571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smtClean="0"/>
              <a:t>Bayesian Classifiers Approach</a:t>
            </a:r>
            <a:endParaRPr lang="en-MY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Compute the </a:t>
            </a:r>
            <a:r>
              <a:rPr lang="en-US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posterior probability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P(C | </a:t>
            </a:r>
            <a:r>
              <a:rPr lang="en-MY" altLang="en-US" spc="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spc="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alt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-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…,  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n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) for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all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values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of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C using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the </a:t>
            </a:r>
            <a:r>
              <a:rPr lang="en-US" spc="-10" dirty="0">
                <a:latin typeface="Calibri" panose="020F0502020204030204" charset="0"/>
                <a:cs typeface="Calibri" panose="020F0502020204030204" charset="0"/>
                <a:sym typeface="+mn-ea"/>
              </a:rPr>
              <a:t>Bayes</a:t>
            </a:r>
            <a:r>
              <a:rPr lang="en-US" spc="-15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theorem</a:t>
            </a:r>
            <a:endParaRPr lang="en-US" spc="-5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endParaRPr lang="en-US" spc="-5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lang="en-US" spc="-5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Choose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value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of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C 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(from a set of possible values)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that </a:t>
            </a:r>
            <a:r>
              <a:rPr lang="en-US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maximizes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P(C | </a:t>
            </a:r>
            <a:r>
              <a:rPr lang="en-MY" alt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-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, …,</a:t>
            </a:r>
            <a:r>
              <a:rPr lang="en-US" spc="-3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n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 lvl="1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the higher the conditional probability is, the higher chance it is a ‘C’.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endParaRPr lang="en-US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lang="en-US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Equivalent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to choosing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value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of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C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that maximizes </a:t>
            </a:r>
            <a:endParaRPr lang="en-US" spc="-5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 lvl="1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P(</a:t>
            </a:r>
            <a:r>
              <a:rPr lang="en-MY" alt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-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alt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-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…, </a:t>
            </a:r>
            <a:r>
              <a:rPr lang="en-MY" altLang="en-US" dirty="0" err="1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 err="1">
                <a:latin typeface="Calibri" panose="020F0502020204030204" charset="0"/>
                <a:cs typeface="Calibri" panose="020F0502020204030204" charset="0"/>
                <a:sym typeface="+mn-ea"/>
              </a:rPr>
              <a:t>n</a:t>
            </a:r>
            <a:r>
              <a:rPr lang="en-US" dirty="0" err="1">
                <a:latin typeface="Calibri" panose="020F0502020204030204" charset="0"/>
                <a:cs typeface="Calibri" panose="020F0502020204030204" charset="0"/>
                <a:sym typeface="+mn-ea"/>
              </a:rPr>
              <a:t>|C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r>
              <a:rPr lang="en-US" spc="-4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P(C)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 lvl="1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R="2264410" lvl="0">
              <a:lnSpc>
                <a:spcPts val="2590"/>
              </a:lnSpc>
              <a:spcBef>
                <a:spcPts val="425"/>
              </a:spcBef>
              <a:buClr>
                <a:srgbClr val="2CA1BE"/>
              </a:buClr>
              <a:tabLst>
                <a:tab pos="525145" algn="l"/>
              </a:tabLst>
            </a:pP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Question: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How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to estimate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P(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MY" alt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spc="-7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…, </a:t>
            </a:r>
            <a:r>
              <a:rPr lang="en-MY" alt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X</a:t>
            </a:r>
            <a:r>
              <a:rPr lang="en-US" baseline="-21000" dirty="0">
                <a:latin typeface="Calibri" panose="020F0502020204030204" charset="0"/>
                <a:cs typeface="Calibri" panose="020F0502020204030204" charset="0"/>
                <a:sym typeface="+mn-ea"/>
              </a:rPr>
              <a:t>n </a:t>
            </a: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| C</a:t>
            </a:r>
            <a:r>
              <a:rPr lang="en-US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)?</a:t>
            </a:r>
            <a:endParaRPr lang="en-US" spc="-5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endParaRPr lang="en-MY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*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altLang="en-US" dirty="0"/>
              <a:t>W</a:t>
            </a:r>
            <a:r>
              <a:rPr lang="en-US" dirty="0"/>
              <a:t>hat is the probability that the image represents a 5 given its pixels?</a:t>
            </a:r>
            <a:endParaRPr lang="en-US" dirty="0"/>
          </a:p>
          <a:p>
            <a:r>
              <a:rPr lang="en-US" altLang="en-US" dirty="0">
                <a:sym typeface="+mn-ea"/>
              </a:rPr>
              <a:t>So … How do we compute that? Use </a:t>
            </a:r>
            <a:r>
              <a:rPr lang="en-US" altLang="en-US" dirty="0">
                <a:solidFill>
                  <a:srgbClr val="0070C0"/>
                </a:solidFill>
                <a:sym typeface="+mn-ea"/>
              </a:rPr>
              <a:t>Bayes </a:t>
            </a:r>
            <a:r>
              <a:rPr lang="en-MY" altLang="en-US" dirty="0">
                <a:solidFill>
                  <a:srgbClr val="0070C0"/>
                </a:solidFill>
                <a:sym typeface="+mn-ea"/>
              </a:rPr>
              <a:t>Theorem</a:t>
            </a:r>
            <a:r>
              <a:rPr lang="en-US" altLang="en-US" dirty="0">
                <a:sym typeface="+mn-ea"/>
              </a:rPr>
              <a:t>!</a:t>
            </a:r>
            <a:endParaRPr lang="en-US" altLang="en-US" dirty="0">
              <a:sym typeface="+mn-ea"/>
            </a:endParaRPr>
          </a:p>
          <a:p>
            <a:endParaRPr lang="en-US" altLang="en-US" dirty="0">
              <a:sym typeface="+mn-ea"/>
            </a:endParaRPr>
          </a:p>
          <a:p>
            <a:endParaRPr lang="en-US" altLang="en-US" dirty="0">
              <a:sym typeface="+mn-ea"/>
            </a:endParaRPr>
          </a:p>
          <a:p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To classify, we’ll compute these two probabilities and predict based on which one is </a:t>
            </a:r>
            <a:r>
              <a:rPr lang="en-US" altLang="en-US" dirty="0">
                <a:solidFill>
                  <a:srgbClr val="0070C0"/>
                </a:solidFill>
                <a:sym typeface="+mn-ea"/>
              </a:rPr>
              <a:t>greater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/>
          <p:nvPr/>
        </p:nvGraphicFramePr>
        <p:xfrm>
          <a:off x="3184525" y="2834005"/>
          <a:ext cx="5188585" cy="155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" r:id="rId1" imgW="5010150" imgH="1609725" progId="Paint.Picture">
                  <p:embed/>
                </p:oleObj>
              </mc:Choice>
              <mc:Fallback>
                <p:oleObj name="" r:id="rId1" imgW="5010150" imgH="16097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84525" y="2834005"/>
                        <a:ext cx="5188585" cy="1551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>
                <a:sym typeface="+mn-ea"/>
              </a:rPr>
              <a:t>Example </a:t>
            </a:r>
            <a:r>
              <a:rPr lang="en-US" altLang="en-US" dirty="0">
                <a:sym typeface="+mn-ea"/>
              </a:rPr>
              <a:t>Application</a:t>
            </a:r>
            <a:r>
              <a:rPr lang="en-MY" altLang="en-US" dirty="0">
                <a:sym typeface="+mn-ea"/>
              </a:rPr>
              <a:t>: </a:t>
            </a:r>
            <a:r>
              <a:rPr lang="en-US" altLang="en-US" dirty="0">
                <a:sym typeface="+mn-ea"/>
              </a:rPr>
              <a:t>Digit Recognition</a:t>
            </a:r>
            <a:endParaRPr lang="en-MY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1741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4809490"/>
            <a:ext cx="7374255" cy="1185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dirty="0"/>
              <a:t>Model Parameters</a:t>
            </a:r>
            <a:endParaRPr lang="en-US" altLang="en-US" dirty="0"/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For </a:t>
            </a:r>
            <a:r>
              <a:rPr lang="en-US" altLang="en-US" sz="2400" dirty="0"/>
              <a:t>the Bayes classifier, we need to “learn” two functions, the </a:t>
            </a:r>
            <a:r>
              <a:rPr lang="en-US" altLang="en-US" sz="2400" b="1" dirty="0">
                <a:solidFill>
                  <a:srgbClr val="0070C0"/>
                </a:solidFill>
              </a:rPr>
              <a:t>likelihood </a:t>
            </a:r>
            <a:r>
              <a:rPr lang="en-US" altLang="en-US" sz="2400" dirty="0"/>
              <a:t>and the </a:t>
            </a:r>
            <a:r>
              <a:rPr lang="en-US" altLang="en-US" sz="2400" b="1" dirty="0">
                <a:solidFill>
                  <a:srgbClr val="0070C0"/>
                </a:solidFill>
              </a:rPr>
              <a:t>prior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055" dirty="0"/>
              <a:t>How many parameters are required to specify the </a:t>
            </a:r>
            <a:r>
              <a:rPr lang="en-US" altLang="en-US" sz="2055" b="1" dirty="0">
                <a:solidFill>
                  <a:srgbClr val="0070C0"/>
                </a:solidFill>
              </a:rPr>
              <a:t>prior </a:t>
            </a:r>
            <a:r>
              <a:rPr lang="en-US" altLang="en-US" sz="2055" dirty="0"/>
              <a:t>for our digit recognition example?</a:t>
            </a:r>
            <a:endParaRPr lang="en-US" altLang="en-US" sz="2055" dirty="0"/>
          </a:p>
          <a:p>
            <a:pPr lvl="1" eaLnBrk="1" hangingPunct="1"/>
            <a:r>
              <a:rPr lang="en-US" altLang="en-US" sz="2055" dirty="0">
                <a:sym typeface="+mn-ea"/>
              </a:rPr>
              <a:t>How many parameters are required to specify the </a:t>
            </a:r>
            <a:r>
              <a:rPr lang="en-US" altLang="en-US" sz="2055" b="1" dirty="0">
                <a:solidFill>
                  <a:srgbClr val="0070C0"/>
                </a:solidFill>
                <a:sym typeface="+mn-ea"/>
              </a:rPr>
              <a:t>likelihood</a:t>
            </a:r>
            <a:r>
              <a:rPr lang="en-US" altLang="en-US" sz="2055" dirty="0">
                <a:sym typeface="+mn-ea"/>
              </a:rPr>
              <a:t>? </a:t>
            </a:r>
            <a:endParaRPr lang="en-US" altLang="en-US" sz="2000" dirty="0"/>
          </a:p>
        </p:txBody>
      </p:sp>
      <p:pic>
        <p:nvPicPr>
          <p:cNvPr id="1741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6565" y="2118371"/>
            <a:ext cx="8738870" cy="1404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97790"/>
            <a:ext cx="4491355" cy="1996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Course Learning Outcomes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MY" b="1"/>
              <a:t>CO1: </a:t>
            </a:r>
            <a:r>
              <a:t>Identify the key </a:t>
            </a:r>
            <a:r>
              <a:rPr b="1"/>
              <a:t>technological foundations</a:t>
            </a:r>
            <a:r>
              <a:t> of data mining</a:t>
            </a:r>
          </a:p>
          <a:p>
            <a:r>
              <a:rPr lang="en-MY" b="1"/>
              <a:t>CO2: </a:t>
            </a:r>
            <a:r>
              <a:t>Create </a:t>
            </a:r>
            <a:r>
              <a:rPr b="1"/>
              <a:t>programming </a:t>
            </a:r>
            <a:r>
              <a:t>solutions using data mining </a:t>
            </a:r>
            <a:r>
              <a:rPr b="1"/>
              <a:t>techniques </a:t>
            </a:r>
            <a:r>
              <a:t>for given problem </a:t>
            </a:r>
          </a:p>
          <a:p>
            <a:r>
              <a:rPr lang="en-MY" b="1"/>
              <a:t>CO3:</a:t>
            </a:r>
            <a:r>
              <a:rPr lang="en-MY"/>
              <a:t> </a:t>
            </a:r>
            <a:r>
              <a:rPr b="1"/>
              <a:t>Evaluate performance </a:t>
            </a:r>
            <a:r>
              <a:t>of data mining solutions for a given problem</a:t>
            </a:r>
          </a:p>
          <a:p>
            <a:r>
              <a:rPr lang="en-MY" b="1"/>
              <a:t>CO4: </a:t>
            </a:r>
            <a:r>
              <a:t>Construct a data mining </a:t>
            </a:r>
            <a:r>
              <a:rPr b="1"/>
              <a:t>project </a:t>
            </a:r>
            <a:r>
              <a:t>as a team</a:t>
            </a:r>
          </a:p>
          <a:p>
            <a:r>
              <a:rPr lang="en-MY" b="1"/>
              <a:t>CO5: </a:t>
            </a:r>
            <a:r>
              <a:t>Recognize the importance of data mining techniques and its </a:t>
            </a:r>
            <a:r>
              <a:rPr b="1"/>
              <a:t>applications </a:t>
            </a:r>
            <a:r>
              <a:t>in the industry</a:t>
            </a:r>
            <a:r>
              <a:rPr lang="en-US"/>
              <a:t>		</a:t>
            </a:r>
            <a:endParaRPr lang="en-US"/>
          </a:p>
          <a:p>
            <a:pPr marL="0" indent="0">
              <a:buNone/>
            </a:pPr>
            <a:r>
              <a:rPr lang="en-US"/>
              <a:t>														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dirty="0"/>
              <a:t>Model Parameters</a:t>
            </a:r>
            <a:endParaRPr lang="en-US" altLang="en-US" dirty="0"/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en-US" sz="2400" dirty="0"/>
              <a:t>The problem with explicitly modeling P(X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,…,X</a:t>
            </a:r>
            <a:r>
              <a:rPr lang="en-US" altLang="en-US" sz="2400" baseline="-25000" dirty="0"/>
              <a:t>n</a:t>
            </a:r>
            <a:r>
              <a:rPr lang="en-US" altLang="en-US" sz="2400" dirty="0"/>
              <a:t>|Y) is that there are usually way too many parameters: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We </a:t>
            </a:r>
            <a:r>
              <a:rPr lang="en-MY" altLang="en-US" sz="2400" dirty="0"/>
              <a:t>wi</a:t>
            </a:r>
            <a:r>
              <a:rPr lang="en-US" altLang="en-US" sz="2400" dirty="0"/>
              <a:t>ll run out of </a:t>
            </a:r>
            <a:r>
              <a:rPr lang="en-US" altLang="en-US" sz="2400" dirty="0">
                <a:solidFill>
                  <a:srgbClr val="FF0000"/>
                </a:solidFill>
              </a:rPr>
              <a:t>space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400" dirty="0"/>
              <a:t>We </a:t>
            </a:r>
            <a:r>
              <a:rPr lang="en-MY" altLang="en-US" sz="2400" dirty="0"/>
              <a:t>wi</a:t>
            </a:r>
            <a:r>
              <a:rPr lang="en-US" altLang="en-US" sz="2400" dirty="0"/>
              <a:t>ll run out of </a:t>
            </a:r>
            <a:r>
              <a:rPr lang="en-US" altLang="en-US" sz="2400" dirty="0">
                <a:solidFill>
                  <a:srgbClr val="FF0000"/>
                </a:solidFill>
              </a:rPr>
              <a:t>time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400" dirty="0"/>
              <a:t>And we </a:t>
            </a:r>
            <a:r>
              <a:rPr lang="en-MY" altLang="en-US" sz="2400" dirty="0"/>
              <a:t>wi</a:t>
            </a:r>
            <a:r>
              <a:rPr lang="en-US" altLang="en-US" sz="2400" dirty="0"/>
              <a:t>ll need </a:t>
            </a:r>
            <a:r>
              <a:rPr lang="en-MY" altLang="en-US" sz="2400" dirty="0"/>
              <a:t>a lot </a:t>
            </a:r>
            <a:r>
              <a:rPr lang="en-US" altLang="en-US" sz="2400" dirty="0"/>
              <a:t>of training data (which is usually not available)</a:t>
            </a: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altLang="en-US"/>
              <a:t>Naive Bayes Classifiers</a:t>
            </a:r>
            <a:endParaRPr lang="en-MY" alt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6925" y="4029075"/>
            <a:ext cx="4124960" cy="113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fundamental Naive Bayes assumption is that each feature makes </a:t>
            </a:r>
            <a:r>
              <a:rPr lang="en-US" altLang="en-US" dirty="0" smtClean="0"/>
              <a:t>an </a:t>
            </a:r>
            <a:r>
              <a:rPr lang="en-US" altLang="en-US" dirty="0" smtClean="0">
                <a:solidFill>
                  <a:srgbClr val="FF0000"/>
                </a:solidFill>
              </a:rPr>
              <a:t>independent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olidFill>
                  <a:srgbClr val="FF0000"/>
                </a:solidFill>
              </a:rPr>
              <a:t>equal</a:t>
            </a:r>
            <a:r>
              <a:rPr lang="en-US" altLang="en-US" dirty="0" smtClean="0"/>
              <a:t> contribution </a:t>
            </a:r>
            <a:r>
              <a:rPr lang="en-US" altLang="en-US" dirty="0"/>
              <a:t>to the outcome.  </a:t>
            </a:r>
            <a:r>
              <a:rPr lang="en-MY" altLang="en-US" dirty="0"/>
              <a:t>(</a:t>
            </a:r>
            <a:r>
              <a:rPr lang="en-US" altLang="en-US" dirty="0"/>
              <a:t>We will discuss the validity of this assumption later</a:t>
            </a:r>
            <a:r>
              <a:rPr lang="en-US" altLang="en-US" dirty="0" smtClean="0"/>
              <a:t>)</a:t>
            </a:r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  <a:sym typeface="+mn-ea"/>
              </a:rPr>
              <a:t>Naïve Bayes Assumption</a:t>
            </a:r>
            <a:r>
              <a:rPr lang="en-US" altLang="en-US" dirty="0">
                <a:sym typeface="+mn-ea"/>
              </a:rPr>
              <a:t>: Assume that all features are </a:t>
            </a:r>
            <a:r>
              <a:rPr lang="en-US" altLang="en-US" b="1" dirty="0">
                <a:sym typeface="+mn-ea"/>
              </a:rPr>
              <a:t>independent given the class label Y</a:t>
            </a:r>
            <a:r>
              <a:rPr lang="en-MY" altLang="en-US" b="1" dirty="0">
                <a:sym typeface="+mn-ea"/>
              </a:rPr>
              <a:t>:</a:t>
            </a:r>
            <a:endParaRPr lang="en-US" altLang="en-US" b="1" dirty="0">
              <a:sym typeface="+mn-ea"/>
            </a:endParaRPr>
          </a:p>
          <a:p>
            <a:r>
              <a:rPr lang="en-MY" altLang="en-US" dirty="0"/>
              <a:t>It means</a:t>
            </a:r>
            <a:endParaRPr lang="en-US" altLang="en-US" dirty="0"/>
          </a:p>
          <a:p>
            <a:pPr lvl="1"/>
            <a:r>
              <a:rPr lang="en-MY" altLang="en-US" dirty="0"/>
              <a:t>P(X</a:t>
            </a:r>
            <a:r>
              <a:rPr lang="en-MY" altLang="en-US" baseline="-25000" dirty="0"/>
              <a:t>1</a:t>
            </a:r>
            <a:r>
              <a:rPr lang="en-MY" altLang="en-US" dirty="0"/>
              <a:t>, ..., X</a:t>
            </a:r>
            <a:r>
              <a:rPr lang="en-MY" altLang="en-US" baseline="-25000" dirty="0"/>
              <a:t>n</a:t>
            </a:r>
            <a:r>
              <a:rPr lang="en-MY" altLang="en-US" dirty="0"/>
              <a:t> | Y) = P(X</a:t>
            </a:r>
            <a:r>
              <a:rPr lang="en-MY" altLang="en-US" baseline="-25000" dirty="0"/>
              <a:t>1</a:t>
            </a:r>
            <a:r>
              <a:rPr lang="en-MY" altLang="en-US" dirty="0"/>
              <a:t> | Y) P(X</a:t>
            </a:r>
            <a:r>
              <a:rPr lang="en-MY" altLang="en-US" baseline="-25000" dirty="0"/>
              <a:t>2</a:t>
            </a:r>
            <a:r>
              <a:rPr lang="en-MY" altLang="en-US" dirty="0"/>
              <a:t> | Y) ... P(X</a:t>
            </a:r>
            <a:r>
              <a:rPr lang="en-MY" altLang="en-US" baseline="-25000" dirty="0"/>
              <a:t>n</a:t>
            </a:r>
            <a:r>
              <a:rPr lang="en-MY" altLang="en-US" dirty="0"/>
              <a:t> |Y) (product of the conditional probability of each feature separately)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Naïve Bayes Model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575050" y="4778375"/>
            <a:ext cx="1694180" cy="3714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The Naïve Bayes Model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42967"/>
            <a:ext cx="6691313" cy="45244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Naive Bayes Classifiers</a:t>
            </a:r>
            <a:endParaRPr lang="en-MY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r>
                  <a:rPr lang="en-US" dirty="0" smtClean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Recall Bayes Theorem:</a:t>
                </a: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r>
                  <a:rPr lang="en-US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If any two events </a:t>
                </a:r>
                <a:r>
                  <a:rPr lang="en-US" i="1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X </a:t>
                </a:r>
                <a:r>
                  <a:rPr lang="en-US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and </a:t>
                </a:r>
                <a:r>
                  <a:rPr lang="en-US" i="1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Y</a:t>
                </a:r>
                <a:r>
                  <a:rPr lang="en-US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are independent, then, P(</a:t>
                </a:r>
                <a:r>
                  <a:rPr lang="en-US" dirty="0" smtClean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X</a:t>
                </a:r>
                <a:r>
                  <a:rPr lang="en-US" dirty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  <a:sym typeface="+mn-ea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dirty="0" smtClean="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Y) = P(X)P(Y)</a:t>
                </a: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268605" marR="229870" indent="-256540">
                  <a:lnSpc>
                    <a:spcPct val="100000"/>
                  </a:lnSpc>
                  <a:spcBef>
                    <a:spcPts val="100"/>
                  </a:spcBef>
                  <a:tabLst>
                    <a:tab pos="268605" algn="l"/>
                  </a:tabLst>
                </a:pPr>
                <a:endParaRPr lang="en-US" dirty="0">
                  <a:latin typeface="Lucida Sans Unicode" panose="020B0602030504020204"/>
                  <a:cs typeface="Lucida Sans Unicode" panose="020B0602030504020204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1"/>
                <a:stretch>
                  <a:fillRect l="-1882" t="-126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  <a:endParaRPr lang="en-MY">
                  <a:noFill/>
                </a:endParaRPr>
              </a:p>
            </p:txBody>
          </p:sp>
        </mc:Fallback>
      </mc:AlternateContent>
      <p:graphicFrame>
        <p:nvGraphicFramePr>
          <p:cNvPr id="2" name="Object 1"/>
          <p:cNvGraphicFramePr/>
          <p:nvPr/>
        </p:nvGraphicFramePr>
        <p:xfrm>
          <a:off x="1235075" y="2292350"/>
          <a:ext cx="4145915" cy="153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" r:id="rId2" imgW="5010150" imgH="1609725" progId="Paint.Picture">
                  <p:embed/>
                </p:oleObj>
              </mc:Choice>
              <mc:Fallback>
                <p:oleObj name="" r:id="rId2" imgW="5010150" imgH="16097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5075" y="2292350"/>
                        <a:ext cx="4145915" cy="153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5628005" y="1826260"/>
          <a:ext cx="616331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" r:id="rId4" imgW="6124575" imgH="3790950" progId="Paint.Picture">
                  <p:embed/>
                </p:oleObj>
              </mc:Choice>
              <mc:Fallback>
                <p:oleObj name="" r:id="rId4" imgW="6124575" imgH="37909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8005" y="1826260"/>
                        <a:ext cx="6163310" cy="414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/>
              <a:t>How to estimate probabilities from </a:t>
            </a:r>
            <a:r>
              <a:rPr lang="en-MY" altLang="en-US" dirty="0">
                <a:solidFill>
                  <a:srgbClr val="0070C0"/>
                </a:solidFill>
              </a:rPr>
              <a:t>discrete </a:t>
            </a:r>
            <a:r>
              <a:rPr lang="en-MY" altLang="en-US" dirty="0"/>
              <a:t>attribute data?</a:t>
            </a:r>
            <a:endParaRPr lang="en-MY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043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1130935"/>
                <a:gridCol w="1294130"/>
                <a:gridCol w="1237615"/>
                <a:gridCol w="908050"/>
              </a:tblGrid>
              <a:tr h="576580">
                <a:tc>
                  <a:txBody>
                    <a:bodyPr/>
                    <a:lstStyle/>
                    <a:p>
                      <a:pPr marL="27940" algn="ctr">
                        <a:lnSpc>
                          <a:spcPts val="1670"/>
                        </a:lnSpc>
                      </a:pPr>
                      <a:r>
                        <a:rPr sz="1400" i="1" spc="5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Tid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670"/>
                        </a:lnSpc>
                      </a:pP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Refund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267335" algn="ctr">
                        <a:lnSpc>
                          <a:spcPts val="1660"/>
                        </a:lnSpc>
                        <a:spcBef>
                          <a:spcPts val="60"/>
                        </a:spcBef>
                      </a:pPr>
                      <a:r>
                        <a:rPr sz="1400" b="1" spc="114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r>
                        <a:rPr sz="140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400" b="1" spc="5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40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400" b="1" spc="5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40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  </a:t>
                      </a:r>
                      <a:r>
                        <a:rPr sz="140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Status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2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29540" algn="ctr">
                        <a:lnSpc>
                          <a:spcPts val="1660"/>
                        </a:lnSpc>
                        <a:spcBef>
                          <a:spcPts val="60"/>
                        </a:spcBef>
                      </a:pP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40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axa</a:t>
                      </a: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140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  </a:t>
                      </a: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Income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2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400" b="1" spc="8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Evade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165" marB="0">
                    <a:solidFill>
                      <a:srgbClr val="000080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65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125K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054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100K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65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70K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05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120K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95K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400" b="1" spc="7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69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60K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220K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65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85K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400" b="1" spc="7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dirty="0">
                          <a:latin typeface="Arial" panose="020B0604020202020204"/>
                          <a:cs typeface="Arial" panose="020B0604020202020204"/>
                        </a:rPr>
                        <a:t>9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75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75K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400" b="1" spc="13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05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25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7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spc="100" dirty="0">
                          <a:latin typeface="Arial" panose="020B0604020202020204"/>
                          <a:cs typeface="Arial" panose="020B0604020202020204"/>
                        </a:rPr>
                        <a:t>90K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400" b="1" spc="7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05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 noChangeAspect="1"/>
          </p:cNvGraphicFramePr>
          <p:nvPr>
            <p:ph sz="half" idx="2"/>
          </p:nvPr>
        </p:nvGraphicFramePr>
        <p:xfrm>
          <a:off x="6974840" y="1746885"/>
          <a:ext cx="406209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" r:id="rId1" imgW="3695700" imgH="4200525" progId="Paint.Picture">
                  <p:embed/>
                </p:oleObj>
              </mc:Choice>
              <mc:Fallback>
                <p:oleObj name="" r:id="rId1" imgW="3695700" imgH="42005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74840" y="1746885"/>
                        <a:ext cx="406209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Arrow Connector 1"/>
          <p:cNvCxnSpPr/>
          <p:nvPr/>
        </p:nvCxnSpPr>
        <p:spPr>
          <a:xfrm>
            <a:off x="2069465" y="1449705"/>
            <a:ext cx="0" cy="347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3268980" y="1449705"/>
            <a:ext cx="0" cy="347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Example 1: Weather Data Example</a:t>
            </a:r>
            <a:endParaRPr lang="en-MY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a fictional dataset that describes the </a:t>
            </a:r>
            <a:r>
              <a:rPr lang="en-US" b="1" dirty="0"/>
              <a:t>weather conditions</a:t>
            </a:r>
            <a:r>
              <a:rPr lang="en-US" dirty="0"/>
              <a:t> for playing a game of golf. </a:t>
            </a:r>
            <a:endParaRPr lang="en-US" dirty="0"/>
          </a:p>
          <a:p>
            <a:r>
              <a:rPr lang="en-US" dirty="0"/>
              <a:t>Given the weather conditions, each tuple classifies the conditions as </a:t>
            </a:r>
            <a:r>
              <a:rPr lang="en-US" dirty="0">
                <a:solidFill>
                  <a:srgbClr val="0070C0"/>
                </a:solidFill>
              </a:rPr>
              <a:t>fit(“Yes”)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unfit(“No”) </a:t>
            </a:r>
            <a:r>
              <a:rPr lang="en-US" dirty="0"/>
              <a:t>for </a:t>
            </a:r>
            <a:r>
              <a:rPr lang="en-US" dirty="0" smtClean="0"/>
              <a:t>playing </a:t>
            </a:r>
            <a:r>
              <a:rPr lang="en-US" dirty="0"/>
              <a:t>golf.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92403" y="1502847"/>
            <a:ext cx="1864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response vector, Y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5400000">
            <a:off x="8508758" y="342900"/>
            <a:ext cx="270353" cy="2786066"/>
          </a:xfrm>
          <a:prstGeom prst="leftBrace">
            <a:avLst>
              <a:gd name="adj1" fmla="val 8333"/>
              <a:gd name="adj2" fmla="val 505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/>
          <p:cNvSpPr txBox="1"/>
          <p:nvPr/>
        </p:nvSpPr>
        <p:spPr>
          <a:xfrm>
            <a:off x="7642950" y="1231424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feature matrix, X </a:t>
            </a:r>
            <a:endParaRPr lang="en-MY" dirty="0">
              <a:solidFill>
                <a:srgbClr val="FF0000"/>
              </a:solidFill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58280" y="1871345"/>
            <a:ext cx="5181600" cy="35001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>
                <a:sym typeface="+mn-ea"/>
              </a:rPr>
              <a:t>Weather Data Example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is divided into two parts</a:t>
            </a:r>
            <a:r>
              <a:rPr lang="en-MY" altLang="en-US" dirty="0"/>
              <a:t>:</a:t>
            </a:r>
            <a:endParaRPr lang="en-MY" alt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feature matrix </a:t>
            </a:r>
            <a:r>
              <a:rPr lang="en-US" dirty="0"/>
              <a:t>and the </a:t>
            </a:r>
            <a:r>
              <a:rPr lang="en-US" dirty="0">
                <a:solidFill>
                  <a:srgbClr val="FF0000"/>
                </a:solidFill>
              </a:rPr>
              <a:t>response vector</a:t>
            </a:r>
            <a:r>
              <a:rPr lang="en-US" dirty="0"/>
              <a:t>.</a:t>
            </a:r>
            <a:endParaRPr lang="en-US" dirty="0"/>
          </a:p>
          <a:p>
            <a:pPr lvl="0"/>
            <a:r>
              <a:rPr lang="en-US" b="1" dirty="0"/>
              <a:t>Feature matrix</a:t>
            </a:r>
            <a:r>
              <a:rPr lang="en-US" dirty="0"/>
              <a:t> contains all the vectors (rows) of dataset in which each vector consists of the value of dependent features. </a:t>
            </a:r>
            <a:endParaRPr lang="en-US" dirty="0"/>
          </a:p>
          <a:p>
            <a:pPr lvl="1"/>
            <a:r>
              <a:rPr lang="en-US" dirty="0"/>
              <a:t>In above dataset, features are ‘</a:t>
            </a:r>
            <a:r>
              <a:rPr lang="en-US" dirty="0">
                <a:solidFill>
                  <a:srgbClr val="FF0000"/>
                </a:solidFill>
              </a:rPr>
              <a:t>Outlook’</a:t>
            </a:r>
            <a:r>
              <a:rPr lang="en-US" dirty="0"/>
              <a:t>, ‘</a:t>
            </a:r>
            <a:r>
              <a:rPr lang="en-US" dirty="0">
                <a:solidFill>
                  <a:srgbClr val="FF0000"/>
                </a:solidFill>
              </a:rPr>
              <a:t>Temperature’</a:t>
            </a:r>
            <a:r>
              <a:rPr lang="en-US" dirty="0"/>
              <a:t>, ‘</a:t>
            </a:r>
            <a:r>
              <a:rPr lang="en-US" dirty="0">
                <a:solidFill>
                  <a:srgbClr val="FF0000"/>
                </a:solidFill>
              </a:rPr>
              <a:t>Humidity’ </a:t>
            </a:r>
            <a:r>
              <a:rPr lang="en-US" dirty="0"/>
              <a:t>and ‘</a:t>
            </a:r>
            <a:r>
              <a:rPr lang="en-US" dirty="0">
                <a:solidFill>
                  <a:srgbClr val="FF0000"/>
                </a:solidFill>
              </a:rPr>
              <a:t>Windy’</a:t>
            </a:r>
            <a:r>
              <a:rPr lang="en-US" dirty="0"/>
              <a:t>.</a:t>
            </a:r>
            <a:endParaRPr lang="en-US" dirty="0"/>
          </a:p>
          <a:p>
            <a:pPr lvl="0"/>
            <a:r>
              <a:rPr lang="en-US" b="1" dirty="0"/>
              <a:t>Response vector</a:t>
            </a:r>
            <a:r>
              <a:rPr lang="en-US" dirty="0"/>
              <a:t> contains the value of </a:t>
            </a:r>
            <a:r>
              <a:rPr lang="en-US" dirty="0">
                <a:solidFill>
                  <a:srgbClr val="0070C0"/>
                </a:solidFill>
              </a:rPr>
              <a:t>class </a:t>
            </a:r>
            <a:r>
              <a:rPr lang="en-US" dirty="0"/>
              <a:t>variable (prediction or output) for each row of feature matrix. </a:t>
            </a:r>
            <a:endParaRPr lang="en-US" dirty="0"/>
          </a:p>
          <a:p>
            <a:pPr lvl="1"/>
            <a:r>
              <a:rPr lang="en-US" dirty="0"/>
              <a:t>In above dataset, the class variable name is ‘</a:t>
            </a:r>
            <a:r>
              <a:rPr lang="en-US" dirty="0">
                <a:solidFill>
                  <a:srgbClr val="0070C0"/>
                </a:solidFill>
              </a:rPr>
              <a:t>Play golf</a:t>
            </a:r>
            <a:r>
              <a:rPr lang="en-US" dirty="0"/>
              <a:t>’.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Wearther Data Example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dirty="0"/>
              <a:t>We assume that </a:t>
            </a:r>
            <a:r>
              <a:rPr lang="en-US" dirty="0">
                <a:solidFill>
                  <a:srgbClr val="FF0000"/>
                </a:solidFill>
              </a:rPr>
              <a:t>no pair </a:t>
            </a:r>
            <a:r>
              <a:rPr lang="en-US" dirty="0"/>
              <a:t>of features are </a:t>
            </a:r>
            <a:r>
              <a:rPr lang="en-US" dirty="0" smtClean="0">
                <a:solidFill>
                  <a:srgbClr val="FF0000"/>
                </a:solidFill>
              </a:rPr>
              <a:t>dependent </a:t>
            </a:r>
            <a:r>
              <a:rPr lang="en-US" dirty="0" smtClean="0"/>
              <a:t>(naïve).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the temperature being ‘Hot’ has nothing to do with the humidity or the outlook being ‘Rainy’ has no effect on the winds. </a:t>
            </a:r>
            <a:endParaRPr lang="en-US" dirty="0"/>
          </a:p>
          <a:p>
            <a:pPr lvl="1"/>
            <a:r>
              <a:rPr lang="en-US" dirty="0"/>
              <a:t>Hence, the features are assumed to be </a:t>
            </a:r>
            <a:r>
              <a:rPr lang="en-US" b="1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Secondly, each feature is given the </a:t>
            </a:r>
            <a:r>
              <a:rPr lang="en-US" dirty="0">
                <a:solidFill>
                  <a:srgbClr val="0070C0"/>
                </a:solidFill>
              </a:rPr>
              <a:t>same weight </a:t>
            </a:r>
            <a:r>
              <a:rPr lang="en-US" dirty="0"/>
              <a:t>(or importance).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knowing only temperature and humidity alone can’t predict the outcome </a:t>
            </a:r>
            <a:r>
              <a:rPr lang="en-US" dirty="0" smtClean="0"/>
              <a:t>accurately. </a:t>
            </a:r>
            <a:endParaRPr lang="en-US" dirty="0" smtClean="0"/>
          </a:p>
          <a:p>
            <a:pPr lvl="1"/>
            <a:r>
              <a:rPr lang="en-US" dirty="0"/>
              <a:t>None of the attributes is irrelevant and assumed to be contributing </a:t>
            </a:r>
            <a:r>
              <a:rPr lang="en-US" dirty="0">
                <a:solidFill>
                  <a:srgbClr val="0070C0"/>
                </a:solidFill>
              </a:rPr>
              <a:t>equally </a:t>
            </a:r>
            <a:r>
              <a:rPr lang="en-US" dirty="0"/>
              <a:t>to the outcome.</a:t>
            </a: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dirty="0">
                <a:solidFill>
                  <a:schemeClr val="tx1"/>
                </a:solidFill>
              </a:rPr>
              <a:t>: The assumptions made by Naive Bayes are not generally correct in real-world situations but often works well in practice.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Weather Data </a:t>
            </a:r>
            <a:r>
              <a:rPr lang="en-MY" dirty="0" smtClean="0"/>
              <a:t>Example</a:t>
            </a:r>
            <a:endParaRPr lang="en-MY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1690688"/>
            <a:ext cx="6534150" cy="4414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Outline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Y" altLang="en-US"/>
              <a:t>Part 1:</a:t>
            </a:r>
            <a:endParaRPr lang="en-US"/>
          </a:p>
          <a:p>
            <a:pPr lvl="1"/>
            <a:r>
              <a:rPr lang="en-US"/>
              <a:t>K-Nearest Neighbours</a:t>
            </a:r>
            <a:endParaRPr lang="en-US"/>
          </a:p>
          <a:p>
            <a:pPr lvl="1"/>
            <a:r>
              <a:rPr lang="en-US"/>
              <a:t>Decision Tree </a:t>
            </a:r>
            <a:r>
              <a:rPr lang="en-MY" altLang="en-US"/>
              <a:t>Classifier</a:t>
            </a:r>
            <a:endParaRPr lang="en-MY" altLang="en-US"/>
          </a:p>
          <a:p>
            <a:pPr lvl="0"/>
            <a:r>
              <a:rPr lang="en-MY" altLang="en-US"/>
              <a:t>Part 2:</a:t>
            </a:r>
            <a:endParaRPr lang="en-US"/>
          </a:p>
          <a:p>
            <a:pPr lvl="1"/>
            <a:r>
              <a:rPr lang="en-US" b="1"/>
              <a:t>Naïve Bayes </a:t>
            </a:r>
            <a:r>
              <a:rPr lang="en-MY" altLang="en-US" b="1">
                <a:sym typeface="+mn-ea"/>
              </a:rPr>
              <a:t>Classifiers</a:t>
            </a:r>
            <a:endParaRPr lang="en-US" b="1"/>
          </a:p>
          <a:p>
            <a:pPr lvl="1"/>
            <a:r>
              <a:rPr lang="en-US" b="1"/>
              <a:t>Support Vector Machine </a:t>
            </a:r>
            <a:r>
              <a:rPr lang="en-MY" altLang="en-US" b="1"/>
              <a:t>(SVM)</a:t>
            </a:r>
            <a:endParaRPr lang="en-MY" altLang="en-US" b="1"/>
          </a:p>
          <a:p>
            <a:pPr lvl="1"/>
            <a:r>
              <a:rPr lang="en-MY" altLang="en-US" b="1"/>
              <a:t>Ensemble Methods</a:t>
            </a:r>
            <a:endParaRPr lang="en-US"/>
          </a:p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altLang="en-US"/>
              <a:t>Part 3: Classification Performance</a:t>
            </a:r>
            <a:endParaRPr lang="en-MY" altLang="en-US"/>
          </a:p>
          <a:p>
            <a:pPr lvl="1"/>
            <a:r>
              <a:rPr lang="en-US"/>
              <a:t>Confusion Matrix</a:t>
            </a:r>
            <a:endParaRPr lang="en-US"/>
          </a:p>
          <a:p>
            <a:pPr lvl="1"/>
            <a:r>
              <a:rPr lang="en-MY" altLang="en-US"/>
              <a:t>Model Evaluation</a:t>
            </a:r>
            <a:r>
              <a:rPr lang="en-US"/>
              <a:t> </a:t>
            </a:r>
            <a:r>
              <a:rPr lang="en-MY" altLang="en-US"/>
              <a:t>Methods</a:t>
            </a:r>
            <a:endParaRPr lang="en-MY" altLang="en-US"/>
          </a:p>
          <a:p>
            <a:pPr lvl="1"/>
            <a:r>
              <a:rPr lang="en-US"/>
              <a:t>Receiver Operating Characteristic (ROC) </a:t>
            </a:r>
            <a:r>
              <a:rPr lang="en-MY" altLang="en-US"/>
              <a:t>Curve</a:t>
            </a: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/>
              <a:t>Weather Data Example: </a:t>
            </a:r>
            <a:br>
              <a:rPr lang="en-MY" altLang="en-US" dirty="0"/>
            </a:br>
            <a:r>
              <a:rPr lang="en-MY" altLang="en-US" dirty="0">
                <a:sym typeface="+mn-ea"/>
              </a:rPr>
              <a:t>Learning Phase, Construct Classifier</a:t>
            </a:r>
            <a:endParaRPr lang="en-MY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try to apply the above formula on our weather dataset.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this, We need to find </a:t>
            </a:r>
            <a:endParaRPr lang="en-US" dirty="0" smtClean="0"/>
          </a:p>
          <a:p>
            <a:pPr lvl="1"/>
            <a:r>
              <a:rPr lang="en-US" dirty="0" smtClean="0"/>
              <a:t>P(x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 for each x</a:t>
            </a:r>
            <a:r>
              <a:rPr lang="en-US" baseline="-25000" dirty="0"/>
              <a:t>i </a:t>
            </a:r>
            <a:r>
              <a:rPr lang="en-US" dirty="0"/>
              <a:t>in X and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in y. 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6172200" y="1970410"/>
          <a:ext cx="5181600" cy="406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" r:id="rId1" imgW="6038850" imgH="4733925" progId="Paint.Picture">
                  <p:embed/>
                </p:oleObj>
              </mc:Choice>
              <mc:Fallback>
                <p:oleObj name="" r:id="rId1" imgW="6038850" imgH="47339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72200" y="1970410"/>
                        <a:ext cx="5181600" cy="4061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2103755" y="3801110"/>
          <a:ext cx="2649855" cy="223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6" name="" r:id="rId3" imgW="2647950" imgH="2228850" progId="Paint.Picture">
                  <p:embed/>
                </p:oleObj>
              </mc:Choice>
              <mc:Fallback>
                <p:oleObj name="" r:id="rId3" imgW="2647950" imgH="222885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755" y="3801110"/>
                        <a:ext cx="2649855" cy="2230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Weather Data Example: </a:t>
            </a:r>
            <a:br>
              <a:rPr lang="en-MY" altLang="en-US">
                <a:sym typeface="+mn-ea"/>
              </a:rPr>
            </a:br>
            <a:r>
              <a:rPr lang="en-MY" altLang="en-US">
                <a:sym typeface="+mn-ea"/>
              </a:rPr>
              <a:t>Learning Phase, Construct Classifier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altLang="en-US" dirty="0"/>
              <a:t>I</a:t>
            </a:r>
            <a:r>
              <a:rPr lang="en-US" dirty="0"/>
              <a:t>n the </a:t>
            </a:r>
            <a:r>
              <a:rPr lang="en-MY" altLang="en-US" dirty="0"/>
              <a:t>previous slide</a:t>
            </a:r>
            <a:r>
              <a:rPr lang="en-US" dirty="0"/>
              <a:t>, we have calculated </a:t>
            </a:r>
            <a:r>
              <a:rPr lang="en-US" dirty="0">
                <a:solidFill>
                  <a:srgbClr val="0070C0"/>
                </a:solidFill>
              </a:rPr>
              <a:t>P(x</a:t>
            </a:r>
            <a:r>
              <a:rPr lang="en-US" baseline="-25000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 | </a:t>
            </a:r>
            <a:r>
              <a:rPr lang="en-US" dirty="0" err="1">
                <a:solidFill>
                  <a:srgbClr val="0070C0"/>
                </a:solidFill>
              </a:rPr>
              <a:t>y</a:t>
            </a:r>
            <a:r>
              <a:rPr lang="en-US" baseline="-25000" dirty="0" err="1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for each x</a:t>
            </a:r>
            <a:r>
              <a:rPr lang="en-US" baseline="-25000" dirty="0"/>
              <a:t>i </a:t>
            </a:r>
            <a:r>
              <a:rPr lang="en-US" dirty="0"/>
              <a:t>in X </a:t>
            </a:r>
            <a:r>
              <a:rPr lang="en-MY" altLang="en-US" dirty="0"/>
              <a:t>(outlook, temperature, humidity, wind)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in y </a:t>
            </a:r>
            <a:r>
              <a:rPr lang="en-MY" altLang="en-US" dirty="0"/>
              <a:t>(“</a:t>
            </a:r>
            <a:r>
              <a:rPr lang="en-MY" altLang="en-US" dirty="0">
                <a:solidFill>
                  <a:srgbClr val="0070C0"/>
                </a:solidFill>
              </a:rPr>
              <a:t>yes</a:t>
            </a:r>
            <a:r>
              <a:rPr lang="en-MY" altLang="en-US" dirty="0"/>
              <a:t>” or “</a:t>
            </a:r>
            <a:r>
              <a:rPr lang="en-MY" altLang="en-US" dirty="0">
                <a:solidFill>
                  <a:srgbClr val="FF0000"/>
                </a:solidFill>
              </a:rPr>
              <a:t>no</a:t>
            </a:r>
            <a:r>
              <a:rPr lang="en-MY" altLang="en-US" dirty="0"/>
              <a:t>”) </a:t>
            </a:r>
            <a:r>
              <a:rPr lang="en-US" dirty="0"/>
              <a:t>manually. </a:t>
            </a:r>
            <a:endParaRPr lang="en-US" dirty="0"/>
          </a:p>
          <a:p>
            <a:r>
              <a:rPr lang="en-US" dirty="0"/>
              <a:t>For example, </a:t>
            </a:r>
            <a:endParaRPr lang="en-US" dirty="0"/>
          </a:p>
          <a:p>
            <a:pPr lvl="1"/>
            <a:r>
              <a:rPr lang="en-MY" altLang="en-US" dirty="0">
                <a:solidFill>
                  <a:srgbClr val="0070C0"/>
                </a:solidFill>
              </a:rPr>
              <a:t>Conditional </a:t>
            </a:r>
            <a:r>
              <a:rPr lang="en-US" dirty="0">
                <a:solidFill>
                  <a:srgbClr val="0070C0"/>
                </a:solidFill>
              </a:rPr>
              <a:t>probability</a:t>
            </a:r>
            <a:r>
              <a:rPr lang="en-US" dirty="0"/>
              <a:t> of playing golf given that the temperature is cool, </a:t>
            </a:r>
            <a:r>
              <a:rPr lang="en-US" dirty="0" err="1"/>
              <a:t>i.e</a:t>
            </a:r>
            <a:r>
              <a:rPr lang="en-US" dirty="0"/>
              <a:t> P(temp = cool | play golf = Yes) = 3/9.</a:t>
            </a:r>
            <a:endParaRPr lang="en-US" dirty="0"/>
          </a:p>
          <a:p>
            <a:pPr lvl="1"/>
            <a:r>
              <a:rPr lang="en-MY" altLang="en-US" dirty="0">
                <a:solidFill>
                  <a:srgbClr val="0070C0"/>
                </a:solidFill>
              </a:rPr>
              <a:t>Priori</a:t>
            </a:r>
            <a:r>
              <a:rPr lang="en-US" dirty="0"/>
              <a:t>, P(play golf = Yes) = 9/14.</a:t>
            </a:r>
            <a:endParaRPr lang="en-US" dirty="0"/>
          </a:p>
          <a:p>
            <a:pPr lvl="0"/>
            <a:r>
              <a:rPr lang="en-MY" altLang="en-US" dirty="0"/>
              <a:t>W</a:t>
            </a:r>
            <a:r>
              <a:rPr lang="en-US" dirty="0"/>
              <a:t>e are done with our pre-computations </a:t>
            </a:r>
            <a:r>
              <a:rPr lang="en-US" dirty="0" smtClean="0"/>
              <a:t>(training) and </a:t>
            </a:r>
            <a:r>
              <a:rPr lang="en-US" dirty="0"/>
              <a:t>the classifier is ready!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Weather Data Example: Test Data</a:t>
            </a:r>
            <a:endParaRPr lang="en-MY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</a:t>
            </a:r>
            <a:r>
              <a:rPr lang="en-US" dirty="0">
                <a:solidFill>
                  <a:srgbClr val="0070C0"/>
                </a:solidFill>
              </a:rPr>
              <a:t>test </a:t>
            </a:r>
            <a:r>
              <a:rPr lang="en-US" dirty="0"/>
              <a:t>it on a new set of features (</a:t>
            </a:r>
            <a:r>
              <a:rPr lang="en-MY" altLang="en-US" dirty="0"/>
              <a:t>for </a:t>
            </a:r>
            <a:r>
              <a:rPr lang="en-US" dirty="0"/>
              <a:t>today):</a:t>
            </a:r>
            <a:endParaRPr lang="en-US" dirty="0"/>
          </a:p>
          <a:p>
            <a:r>
              <a:rPr lang="en-US" dirty="0"/>
              <a:t>today = </a:t>
            </a:r>
            <a:r>
              <a:rPr lang="en-US" dirty="0" smtClean="0"/>
              <a:t>(Outlook: </a:t>
            </a:r>
            <a:r>
              <a:rPr lang="en-US" dirty="0" smtClean="0">
                <a:solidFill>
                  <a:srgbClr val="FF0000"/>
                </a:solidFill>
              </a:rPr>
              <a:t>Sunny</a:t>
            </a:r>
            <a:r>
              <a:rPr lang="en-US" dirty="0"/>
              <a:t>, </a:t>
            </a:r>
            <a:r>
              <a:rPr lang="en-US" dirty="0" smtClean="0"/>
              <a:t>Temp: </a:t>
            </a:r>
            <a:r>
              <a:rPr lang="en-US" dirty="0" smtClean="0">
                <a:solidFill>
                  <a:srgbClr val="FF0000"/>
                </a:solidFill>
              </a:rPr>
              <a:t>Hot</a:t>
            </a:r>
            <a:r>
              <a:rPr lang="en-US" dirty="0"/>
              <a:t>, </a:t>
            </a:r>
            <a:r>
              <a:rPr lang="en-US" dirty="0" smtClean="0"/>
              <a:t>Humidity: </a:t>
            </a:r>
            <a:r>
              <a:rPr lang="en-US" dirty="0" smtClean="0">
                <a:solidFill>
                  <a:srgbClr val="FF0000"/>
                </a:solidFill>
              </a:rPr>
              <a:t>Normal</a:t>
            </a:r>
            <a:r>
              <a:rPr lang="en-US" dirty="0"/>
              <a:t>, </a:t>
            </a:r>
            <a:r>
              <a:rPr lang="en-US" dirty="0" smtClean="0"/>
              <a:t>Wind: </a:t>
            </a:r>
            <a:r>
              <a:rPr lang="en-US" dirty="0" smtClean="0">
                <a:solidFill>
                  <a:srgbClr val="FF0000"/>
                </a:solidFill>
              </a:rPr>
              <a:t>Weak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So, probability of playing golf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70C0"/>
                </a:solidFill>
              </a:rPr>
              <a:t>Yes</a:t>
            </a:r>
            <a:r>
              <a:rPr lang="en-US" dirty="0" smtClean="0"/>
              <a:t>) is</a:t>
            </a:r>
            <a:r>
              <a:rPr lang="en-US" dirty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MY" altLang="en-US" dirty="0" err="1"/>
              <a:t>Pr</a:t>
            </a:r>
            <a:r>
              <a:rPr lang="en-US" dirty="0" err="1"/>
              <a:t>obability</a:t>
            </a:r>
            <a:r>
              <a:rPr lang="en-US" dirty="0"/>
              <a:t> to not play golf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) 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Object 5"/>
          <p:cNvGraphicFramePr/>
          <p:nvPr/>
        </p:nvGraphicFramePr>
        <p:xfrm>
          <a:off x="2185989" y="3470275"/>
          <a:ext cx="7924482" cy="8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" r:id="rId1" imgW="6181725" imgH="495300" progId="Paint.Picture">
                  <p:embed/>
                </p:oleObj>
              </mc:Choice>
              <mc:Fallback>
                <p:oleObj name="" r:id="rId1" imgW="6181725" imgH="4953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5989" y="3470275"/>
                        <a:ext cx="7924482" cy="84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2534285" y="4993640"/>
          <a:ext cx="7576820" cy="82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0" name="" r:id="rId3" imgW="6248400" imgH="466725" progId="Paint.Picture">
                  <p:embed/>
                </p:oleObj>
              </mc:Choice>
              <mc:Fallback>
                <p:oleObj name="" r:id="rId3" imgW="6248400" imgH="4667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4285" y="4993640"/>
                        <a:ext cx="7576820" cy="82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>
                <a:sym typeface="+mn-ea"/>
              </a:rPr>
              <a:t>Weather Data Example: Test </a:t>
            </a:r>
            <a:r>
              <a:rPr lang="en-MY" altLang="en-US" dirty="0" smtClean="0">
                <a:sym typeface="+mn-ea"/>
              </a:rPr>
              <a:t>Data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Since, P(today) is common in both probabilities, we can ignore P(today) and find proportional probabilities as: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Object 5"/>
          <p:cNvGraphicFramePr/>
          <p:nvPr/>
        </p:nvGraphicFramePr>
        <p:xfrm>
          <a:off x="1172210" y="3755390"/>
          <a:ext cx="484759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" r:id="rId1" imgW="4305300" imgH="1276350" progId="Paint.Picture">
                  <p:embed/>
                </p:oleObj>
              </mc:Choice>
              <mc:Fallback>
                <p:oleObj name="" r:id="rId1" imgW="4305300" imgH="12763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2210" y="3755390"/>
                        <a:ext cx="4847590" cy="15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6172200" y="1825625"/>
          <a:ext cx="6050280" cy="19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5" name="" r:id="rId3" imgW="6181725" imgH="1714500" progId="Paint.Picture">
                  <p:embed/>
                </p:oleObj>
              </mc:Choice>
              <mc:Fallback>
                <p:oleObj name="" r:id="rId3" imgW="6181725" imgH="17145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1825625"/>
                        <a:ext cx="6050280" cy="19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6172200" y="3903345"/>
          <a:ext cx="449834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" r:id="rId5" imgW="3981450" imgH="1857375" progId="Paint.Picture">
                  <p:embed/>
                </p:oleObj>
              </mc:Choice>
              <mc:Fallback>
                <p:oleObj name="" r:id="rId5" imgW="3981450" imgH="185737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3903345"/>
                        <a:ext cx="4498340" cy="209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 txBox="1"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altLang="en-US"/>
              <a:t>*</a:t>
            </a:r>
            <a:endParaRPr lang="en-GB" altLang="en-US"/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>
                <a:sym typeface="+mn-ea"/>
              </a:rPr>
              <a:t>Weather Data Example: Test Data </a:t>
            </a:r>
            <a:r>
              <a:rPr lang="en-MY" altLang="en-US" dirty="0" smtClean="0">
                <a:sym typeface="+mn-ea"/>
              </a:rPr>
              <a:t>2</a:t>
            </a:r>
            <a:endParaRPr lang="en-US" altLang="en-US" dirty="0"/>
          </a:p>
        </p:txBody>
      </p:sp>
      <p:sp>
        <p:nvSpPr>
          <p:cNvPr id="14340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pPr marL="0" indent="0">
              <a:buNone/>
            </a:pPr>
            <a:r>
              <a:rPr lang="en-US" altLang="en-US"/>
              <a:t>   </a:t>
            </a:r>
            <a:endParaRPr lang="en-US" altLang="en-US"/>
          </a:p>
        </p:txBody>
      </p:sp>
      <p:sp>
        <p:nvSpPr>
          <p:cNvPr id="14341" name="Rectangle 4"/>
          <p:cNvSpPr/>
          <p:nvPr/>
        </p:nvSpPr>
        <p:spPr>
          <a:xfrm>
            <a:off x="1603907" y="1079866"/>
            <a:ext cx="9191513" cy="5252293"/>
          </a:xfrm>
          <a:prstGeom prst="rect">
            <a:avLst/>
          </a:prstGeom>
          <a:noFill/>
          <a:ln w="9525">
            <a:noFill/>
          </a:ln>
        </p:spPr>
        <p:txBody>
          <a:bodyPr lIns="94599" tIns="47299" rIns="94599" bIns="47299"/>
          <a:lstStyle>
            <a:lvl1pPr marL="390525" indent="-39052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30365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8256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3463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120000"/>
              </a:lnSpc>
              <a:buNone/>
            </a:pPr>
            <a:endParaRPr lang="en-US" altLang="en-US" sz="2540" dirty="0"/>
          </a:p>
          <a:p>
            <a:pPr marL="979805" lvl="1" indent="-457200" eaLnBrk="1" hangingPunct="1">
              <a:lnSpc>
                <a:spcPct val="90000"/>
              </a:lnSpc>
            </a:pPr>
            <a:r>
              <a:rPr lang="en-US" altLang="en-US" sz="2175" dirty="0"/>
              <a:t>Given a new instance, predict its label</a:t>
            </a:r>
            <a:endParaRPr lang="en-US" altLang="en-US" sz="2175" dirty="0"/>
          </a:p>
          <a:p>
            <a:pPr marL="979805" lvl="1" indent="-457200" eaLnBrk="1" hangingPunct="1">
              <a:lnSpc>
                <a:spcPct val="90000"/>
              </a:lnSpc>
              <a:buNone/>
            </a:pPr>
            <a:r>
              <a:rPr lang="en-US" altLang="en-US" sz="2175" b="1" dirty="0">
                <a:latin typeface="Palatino Linotype" panose="02040502050505030304" pitchFamily="18" charset="0"/>
              </a:rPr>
              <a:t>      </a:t>
            </a:r>
            <a:r>
              <a:rPr lang="en-US" altLang="en-US" sz="217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US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’=(Outlook=</a:t>
            </a:r>
            <a:r>
              <a:rPr lang="en-US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Sunny, </a:t>
            </a:r>
            <a:r>
              <a:rPr lang="en-US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Temperature=</a:t>
            </a:r>
            <a:r>
              <a:rPr lang="en-US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Cool, </a:t>
            </a:r>
            <a:r>
              <a:rPr lang="en-US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Humidity</a:t>
            </a:r>
            <a:r>
              <a:rPr lang="en-US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=High, </a:t>
            </a:r>
            <a:r>
              <a:rPr lang="en-US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Wind=</a:t>
            </a:r>
            <a:r>
              <a:rPr lang="en-US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Strong</a:t>
            </a:r>
            <a:r>
              <a:rPr lang="en-US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  <a:endParaRPr lang="en-US" altLang="en-US" sz="1815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marL="979805" lvl="1" indent="-457200" eaLnBrk="1" hangingPunct="1">
              <a:lnSpc>
                <a:spcPct val="90000"/>
              </a:lnSpc>
            </a:pPr>
            <a:r>
              <a:rPr lang="en-US" altLang="en-US" sz="2175" dirty="0">
                <a:solidFill>
                  <a:schemeClr val="tx2"/>
                </a:solidFill>
              </a:rPr>
              <a:t>Look up tables achieved in the learning phrase</a:t>
            </a: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endParaRPr lang="en-US" altLang="en-US" sz="2175" dirty="0">
              <a:solidFill>
                <a:schemeClr val="tx2"/>
              </a:solidFill>
            </a:endParaRPr>
          </a:p>
          <a:p>
            <a:pPr marL="979805" lvl="1" indent="-457200" eaLnBrk="1" hangingPunct="1">
              <a:lnSpc>
                <a:spcPct val="90000"/>
              </a:lnSpc>
            </a:pPr>
            <a:r>
              <a:rPr lang="en-US" altLang="en-US" sz="2175" dirty="0">
                <a:solidFill>
                  <a:schemeClr val="tx2"/>
                </a:solidFill>
              </a:rPr>
              <a:t>Decision making</a:t>
            </a:r>
            <a:endParaRPr lang="en-US" altLang="en-US" sz="2175" dirty="0">
              <a:solidFill>
                <a:schemeClr val="tx2"/>
              </a:solidFill>
            </a:endParaRPr>
          </a:p>
        </p:txBody>
      </p:sp>
      <p:sp>
        <p:nvSpPr>
          <p:cNvPr id="14342" name="Text Box 91"/>
          <p:cNvSpPr txBox="1"/>
          <p:nvPr/>
        </p:nvSpPr>
        <p:spPr>
          <a:xfrm>
            <a:off x="6096000" y="2624743"/>
            <a:ext cx="3554095" cy="17195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90525" indent="-39052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30365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8256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3463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P(Outlook=S</a:t>
            </a:r>
            <a:r>
              <a:rPr lang="en-GB" altLang="en-US" sz="1630" i="1" dirty="0">
                <a:latin typeface="Palatino Linotype" panose="02040502050505030304" pitchFamily="18" charset="0"/>
              </a:rPr>
              <a:t>unny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 = 3/5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630" i="1" dirty="0">
                <a:latin typeface="Palatino Linotype" panose="02040502050505030304" pitchFamily="18" charset="0"/>
              </a:rPr>
              <a:t>Cool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=No</a:t>
            </a:r>
            <a:r>
              <a:rPr lang="en-GB" altLang="en-US" sz="1630" dirty="0">
                <a:latin typeface="Palatino Linotype" panose="02040502050505030304" pitchFamily="18" charset="0"/>
              </a:rPr>
              <a:t>) = 1/5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P(Huminity=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High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 = 4/5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P(Wind=</a:t>
            </a:r>
            <a:r>
              <a:rPr lang="en-GB" altLang="en-US" sz="1630" i="1" dirty="0">
                <a:latin typeface="Palatino Linotype" panose="02040502050505030304" pitchFamily="18" charset="0"/>
              </a:rPr>
              <a:t>Strong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 = 3/5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 = 5/14</a:t>
            </a:r>
            <a:endParaRPr lang="en-GB" altLang="en-US" sz="1630" dirty="0">
              <a:latin typeface="Palatino Linotype" panose="02040502050505030304" pitchFamily="18" charset="0"/>
            </a:endParaRPr>
          </a:p>
        </p:txBody>
      </p:sp>
      <p:sp>
        <p:nvSpPr>
          <p:cNvPr id="14343" name="Text Box 93"/>
          <p:cNvSpPr txBox="1"/>
          <p:nvPr/>
        </p:nvSpPr>
        <p:spPr>
          <a:xfrm>
            <a:off x="2502326" y="2669376"/>
            <a:ext cx="3472815" cy="17195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90525" indent="-39052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30365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8256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3463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P(Outlook=</a:t>
            </a:r>
            <a:r>
              <a:rPr lang="en-GB" altLang="en-US" sz="1630" i="1" dirty="0">
                <a:latin typeface="Palatino Linotype" panose="02040502050505030304" pitchFamily="18" charset="0"/>
              </a:rPr>
              <a:t>Sunny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2/9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P(Temperature=</a:t>
            </a:r>
            <a:r>
              <a:rPr lang="en-GB" altLang="en-US" sz="1630" i="1" dirty="0">
                <a:latin typeface="Palatino Linotype" panose="02040502050505030304" pitchFamily="18" charset="0"/>
              </a:rPr>
              <a:t>Cool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3/9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P(Huminity=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High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3/9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P(Wind=</a:t>
            </a:r>
            <a:r>
              <a:rPr lang="en-GB" altLang="en-US" sz="1630" i="1" dirty="0">
                <a:latin typeface="Palatino Linotype" panose="02040502050505030304" pitchFamily="18" charset="0"/>
              </a:rPr>
              <a:t>Strong</a:t>
            </a:r>
            <a:r>
              <a:rPr lang="en-GB" altLang="en-US" sz="1630" dirty="0">
                <a:latin typeface="Palatino Linotype" panose="02040502050505030304" pitchFamily="18" charset="0"/>
              </a:rPr>
              <a:t>|Play=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3/9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latin typeface="Palatino Linotype" panose="02040502050505030304" pitchFamily="18" charset="0"/>
              </a:rPr>
              <a:t>P(Play=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9/14</a:t>
            </a:r>
            <a:endParaRPr lang="en-GB" altLang="en-US" sz="1630" dirty="0">
              <a:latin typeface="Palatino Linotype" panose="02040502050505030304" pitchFamily="18" charset="0"/>
            </a:endParaRPr>
          </a:p>
        </p:txBody>
      </p:sp>
      <p:sp>
        <p:nvSpPr>
          <p:cNvPr id="14344" name="Text Box 94"/>
          <p:cNvSpPr txBox="1"/>
          <p:nvPr/>
        </p:nvSpPr>
        <p:spPr>
          <a:xfrm>
            <a:off x="2502326" y="4880867"/>
            <a:ext cx="7740221" cy="17233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90525" indent="-39052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30365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8256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346325" indent="-260350" algn="l" defTabSz="104267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63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99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’) ≈</a:t>
            </a:r>
            <a:r>
              <a:rPr lang="en-GB" altLang="en-US" sz="1630" dirty="0">
                <a:latin typeface="Palatino Linotype" panose="02040502050505030304" pitchFamily="18" charset="0"/>
              </a:rPr>
              <a:t> [P(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Sunny</a:t>
            </a:r>
            <a:r>
              <a:rPr lang="en-GB" altLang="en-US" sz="1630" dirty="0">
                <a:latin typeface="Palatino Linotype" panose="02040502050505030304" pitchFamily="18" charset="0"/>
              </a:rPr>
              <a:t>|Y</a:t>
            </a:r>
            <a:r>
              <a:rPr lang="en-GB" altLang="en-US" sz="1630" i="1" dirty="0">
                <a:latin typeface="Palatino Linotype" panose="02040502050505030304" pitchFamily="18" charset="0"/>
              </a:rPr>
              <a:t>es</a:t>
            </a:r>
            <a:r>
              <a:rPr lang="en-GB" altLang="en-US" sz="1630" dirty="0">
                <a:latin typeface="Palatino Linotype" panose="02040502050505030304" pitchFamily="18" charset="0"/>
              </a:rPr>
              <a:t>)P(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Cool</a:t>
            </a:r>
            <a:r>
              <a:rPr lang="en-GB" altLang="en-US" sz="1630" dirty="0">
                <a:latin typeface="Palatino Linotype" panose="02040502050505030304" pitchFamily="18" charset="0"/>
              </a:rPr>
              <a:t>|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High</a:t>
            </a:r>
            <a:r>
              <a:rPr lang="en-GB" altLang="en-US" sz="1630" dirty="0">
                <a:latin typeface="Palatino Linotype" panose="02040502050505030304" pitchFamily="18" charset="0"/>
              </a:rPr>
              <a:t>|Y</a:t>
            </a:r>
            <a:r>
              <a:rPr lang="en-GB" altLang="en-US" sz="1630" i="1" dirty="0">
                <a:latin typeface="Palatino Linotype" panose="02040502050505030304" pitchFamily="18" charset="0"/>
              </a:rPr>
              <a:t>es</a:t>
            </a:r>
            <a:r>
              <a:rPr lang="en-GB" altLang="en-US" sz="1630" dirty="0">
                <a:latin typeface="Palatino Linotype" panose="02040502050505030304" pitchFamily="18" charset="0"/>
              </a:rPr>
              <a:t>)P(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Strong</a:t>
            </a:r>
            <a:r>
              <a:rPr lang="en-GB" altLang="en-US" sz="1630" dirty="0">
                <a:latin typeface="Palatino Linotype" panose="02040502050505030304" pitchFamily="18" charset="0"/>
              </a:rPr>
              <a:t>|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)]P(Play=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Yes</a:t>
            </a:r>
            <a:r>
              <a:rPr lang="en-GB" altLang="en-US" sz="1630" dirty="0">
                <a:latin typeface="Palatino Linotype" panose="02040502050505030304" pitchFamily="18" charset="0"/>
              </a:rPr>
              <a:t>) = 0.0053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 P(</a:t>
            </a:r>
            <a:r>
              <a:rPr lang="en-GB" altLang="en-US" sz="163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199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630" dirty="0">
                <a:solidFill>
                  <a:srgbClr val="FF0000"/>
                </a:solidFill>
                <a:latin typeface="Palatino Linotype" panose="02040502050505030304" pitchFamily="18" charset="0"/>
              </a:rPr>
              <a:t>’) ≈</a:t>
            </a:r>
            <a:r>
              <a:rPr lang="en-GB" altLang="en-US" sz="1630" dirty="0">
                <a:solidFill>
                  <a:schemeClr val="accent2"/>
                </a:solidFill>
                <a:latin typeface="Palatino Linotype" panose="02040502050505030304" pitchFamily="18" charset="0"/>
              </a:rPr>
              <a:t> </a:t>
            </a:r>
            <a:r>
              <a:rPr lang="en-GB" altLang="en-US" sz="1630" dirty="0">
                <a:latin typeface="Palatino Linotype" panose="02040502050505030304" pitchFamily="18" charset="0"/>
              </a:rPr>
              <a:t>[P(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Sunny</a:t>
            </a:r>
            <a:r>
              <a:rPr lang="en-GB" altLang="en-US" sz="1630" dirty="0">
                <a:latin typeface="Palatino Linotype" panose="02040502050505030304" pitchFamily="18" charset="0"/>
              </a:rPr>
              <a:t>|N</a:t>
            </a:r>
            <a:r>
              <a:rPr lang="en-GB" altLang="en-US" sz="1630" i="1" dirty="0">
                <a:latin typeface="Palatino Linotype" panose="02040502050505030304" pitchFamily="18" charset="0"/>
              </a:rPr>
              <a:t>o</a:t>
            </a:r>
            <a:r>
              <a:rPr lang="en-GB" altLang="en-US" sz="1630" dirty="0">
                <a:latin typeface="Palatino Linotype" panose="02040502050505030304" pitchFamily="18" charset="0"/>
              </a:rPr>
              <a:t>) 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Cool</a:t>
            </a:r>
            <a:r>
              <a:rPr lang="en-GB" altLang="en-US" sz="1630" dirty="0">
                <a:latin typeface="Palatino Linotype" panose="02040502050505030304" pitchFamily="18" charset="0"/>
              </a:rPr>
              <a:t>|N</a:t>
            </a:r>
            <a:r>
              <a:rPr lang="en-GB" altLang="en-US" sz="1630" i="1" dirty="0">
                <a:latin typeface="Palatino Linotype" panose="02040502050505030304" pitchFamily="18" charset="0"/>
              </a:rPr>
              <a:t>o</a:t>
            </a:r>
            <a:r>
              <a:rPr lang="en-GB" altLang="en-US" sz="1630" dirty="0">
                <a:latin typeface="Palatino Linotype" panose="02040502050505030304" pitchFamily="18" charset="0"/>
              </a:rPr>
              <a:t>)P(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High</a:t>
            </a:r>
            <a:r>
              <a:rPr lang="en-GB" altLang="en-US" sz="1630" dirty="0">
                <a:latin typeface="Palatino Linotype" panose="02040502050505030304" pitchFamily="18" charset="0"/>
              </a:rPr>
              <a:t>|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)P(</a:t>
            </a:r>
            <a:r>
              <a:rPr lang="en-GB" altLang="en-US" sz="1630" i="1" dirty="0">
                <a:latin typeface="Palatino Linotype" panose="02040502050505030304" pitchFamily="18" charset="0"/>
              </a:rPr>
              <a:t>Strong</a:t>
            </a:r>
            <a:r>
              <a:rPr lang="en-GB" altLang="en-US" sz="1630" dirty="0">
                <a:latin typeface="Palatino Linotype" panose="02040502050505030304" pitchFamily="18" charset="0"/>
              </a:rPr>
              <a:t>|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)]P(Play=</a:t>
            </a:r>
            <a:r>
              <a:rPr lang="en-GB" altLang="en-US" sz="1630" i="1" dirty="0">
                <a:latin typeface="Palatino Linotype" panose="02040502050505030304" pitchFamily="18" charset="0"/>
              </a:rPr>
              <a:t>No</a:t>
            </a:r>
            <a:r>
              <a:rPr lang="en-GB" altLang="en-US" sz="1630" dirty="0">
                <a:latin typeface="Palatino Linotype" panose="02040502050505030304" pitchFamily="18" charset="0"/>
              </a:rPr>
              <a:t>) = 0.0206</a:t>
            </a: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50000"/>
              </a:lnSpc>
              <a:spcBef>
                <a:spcPct val="0"/>
              </a:spcBef>
              <a:buNone/>
            </a:pPr>
            <a:endParaRPr lang="en-GB" altLang="en-US" sz="1630" dirty="0"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GB" altLang="en-US" sz="1815" dirty="0">
                <a:solidFill>
                  <a:schemeClr val="accent2"/>
                </a:solidFill>
                <a:latin typeface="Palatino Linotype" panose="02040502050505030304" pitchFamily="18" charset="0"/>
              </a:rPr>
              <a:t>         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Given the fact</a:t>
            </a:r>
            <a:r>
              <a:rPr lang="en-GB" altLang="en-US" sz="181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P(</a:t>
            </a:r>
            <a:r>
              <a:rPr lang="en-GB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Yes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17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’) &lt; P(</a:t>
            </a:r>
            <a:r>
              <a:rPr lang="en-GB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|</a:t>
            </a:r>
            <a:r>
              <a:rPr lang="en-GB" altLang="en-US" sz="217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’), we label </a:t>
            </a:r>
            <a:r>
              <a:rPr lang="en-GB" altLang="en-US" sz="2175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x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’ to be “</a:t>
            </a:r>
            <a:r>
              <a:rPr lang="en-GB" altLang="en-US" sz="1815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No</a:t>
            </a:r>
            <a:r>
              <a:rPr lang="en-GB" altLang="en-US" sz="1815" dirty="0">
                <a:solidFill>
                  <a:srgbClr val="FF0000"/>
                </a:solidFill>
                <a:latin typeface="Palatino Linotype" panose="02040502050505030304" pitchFamily="18" charset="0"/>
              </a:rPr>
              <a:t>”.    </a:t>
            </a:r>
            <a:endParaRPr lang="en-GB" altLang="en-US" sz="1815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GB" altLang="en-US" sz="1815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/>
              <a:t>How to estimate probabilities from </a:t>
            </a:r>
            <a:r>
              <a:rPr lang="en-MY" altLang="en-US" dirty="0">
                <a:solidFill>
                  <a:srgbClr val="0070C0"/>
                </a:solidFill>
              </a:rPr>
              <a:t>continuous </a:t>
            </a:r>
            <a:r>
              <a:rPr lang="en-MY" altLang="en-US" dirty="0"/>
              <a:t>attribute data?</a:t>
            </a:r>
            <a:endParaRPr lang="en-MY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case of continuous data, we need to make </a:t>
            </a:r>
            <a:r>
              <a:rPr lang="en-US" dirty="0">
                <a:solidFill>
                  <a:schemeClr val="tx1"/>
                </a:solidFill>
              </a:rPr>
              <a:t>some assumptions regarding the distribution </a:t>
            </a:r>
            <a:r>
              <a:rPr lang="en-US" dirty="0"/>
              <a:t>of values of each feature. </a:t>
            </a:r>
            <a:endParaRPr lang="en-US" dirty="0"/>
          </a:p>
          <a:p>
            <a:r>
              <a:rPr b="1" dirty="0"/>
              <a:t>Discretize </a:t>
            </a:r>
            <a:r>
              <a:rPr dirty="0"/>
              <a:t>the range into </a:t>
            </a:r>
            <a:r>
              <a:rPr dirty="0">
                <a:solidFill>
                  <a:srgbClr val="0070C0"/>
                </a:solidFill>
              </a:rPr>
              <a:t>bins</a:t>
            </a:r>
            <a:endParaRPr dirty="0"/>
          </a:p>
          <a:p>
            <a:pPr lvl="1"/>
            <a:r>
              <a:rPr dirty="0"/>
              <a:t>one </a:t>
            </a:r>
            <a:r>
              <a:rPr dirty="0">
                <a:solidFill>
                  <a:srgbClr val="0070C0"/>
                </a:solidFill>
              </a:rPr>
              <a:t>ordinal </a:t>
            </a:r>
            <a:r>
              <a:rPr dirty="0"/>
              <a:t>attribute per bin </a:t>
            </a:r>
            <a:r>
              <a:rPr lang="en-MY" dirty="0"/>
              <a:t>(range)</a:t>
            </a:r>
            <a:endParaRPr dirty="0"/>
          </a:p>
          <a:p>
            <a:pPr lvl="1"/>
            <a:r>
              <a:rPr dirty="0"/>
              <a:t>violates independence assumption</a:t>
            </a:r>
            <a:endParaRPr dirty="0"/>
          </a:p>
          <a:p>
            <a:pPr lvl="0"/>
            <a:r>
              <a:rPr b="1" dirty="0"/>
              <a:t>Two-way split</a:t>
            </a:r>
            <a:r>
              <a:rPr dirty="0"/>
              <a:t>:(A &lt; v) or (A ≥ v)</a:t>
            </a:r>
            <a:endParaRPr dirty="0"/>
          </a:p>
          <a:p>
            <a:pPr lvl="1"/>
            <a:r>
              <a:rPr dirty="0"/>
              <a:t>choose only one of the </a:t>
            </a:r>
            <a:r>
              <a:rPr dirty="0">
                <a:solidFill>
                  <a:srgbClr val="0070C0"/>
                </a:solidFill>
              </a:rPr>
              <a:t>two splits</a:t>
            </a:r>
            <a:r>
              <a:rPr dirty="0"/>
              <a:t> as new attribute</a:t>
            </a:r>
            <a:endParaRPr dirty="0"/>
          </a:p>
          <a:p>
            <a:endParaRPr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0000" lnSpcReduction="20000"/>
          </a:bodyPr>
          <a:lstStyle/>
          <a:p>
            <a:pPr lvl="0"/>
            <a:r>
              <a:rPr b="1" dirty="0"/>
              <a:t>Probability density estimation</a:t>
            </a:r>
            <a:r>
              <a:rPr dirty="0"/>
              <a:t>:</a:t>
            </a:r>
            <a:endParaRPr dirty="0"/>
          </a:p>
          <a:p>
            <a:pPr lvl="1"/>
            <a:r>
              <a:rPr dirty="0"/>
              <a:t>Assume attribute follows a normal distribution</a:t>
            </a:r>
            <a:endParaRPr dirty="0"/>
          </a:p>
          <a:p>
            <a:pPr lvl="1"/>
            <a:r>
              <a:rPr dirty="0"/>
              <a:t>Use data to estimate parameters of distribution  (e.g., </a:t>
            </a:r>
            <a:r>
              <a:rPr dirty="0">
                <a:solidFill>
                  <a:srgbClr val="0070C0"/>
                </a:solidFill>
              </a:rPr>
              <a:t>mean </a:t>
            </a:r>
            <a:r>
              <a:rPr dirty="0"/>
              <a:t>and </a:t>
            </a:r>
            <a:r>
              <a:rPr dirty="0">
                <a:solidFill>
                  <a:srgbClr val="0070C0"/>
                </a:solidFill>
              </a:rPr>
              <a:t>standard deviation</a:t>
            </a:r>
            <a:r>
              <a:rPr dirty="0"/>
              <a:t>)</a:t>
            </a:r>
            <a:endParaRPr dirty="0"/>
          </a:p>
          <a:p>
            <a:pPr lvl="1"/>
            <a:r>
              <a:rPr dirty="0"/>
              <a:t>Once probability distribution is known, can use it to estimate the conditional probability P(</a:t>
            </a:r>
            <a:r>
              <a:rPr dirty="0" err="1"/>
              <a:t>A</a:t>
            </a:r>
            <a:r>
              <a:rPr baseline="-25000" dirty="0" err="1"/>
              <a:t>i</a:t>
            </a:r>
            <a:r>
              <a:rPr dirty="0" err="1"/>
              <a:t>|c</a:t>
            </a:r>
            <a:r>
              <a:rPr dirty="0"/>
              <a:t>)</a:t>
            </a:r>
            <a:endParaRPr dirty="0"/>
          </a:p>
          <a:p>
            <a:pPr lvl="0"/>
            <a:r>
              <a:rPr lang="en-US" dirty="0">
                <a:sym typeface="+mn-ea"/>
              </a:rPr>
              <a:t>The different naive Bayes classifiers </a:t>
            </a:r>
            <a:r>
              <a:rPr lang="en-US" dirty="0">
                <a:solidFill>
                  <a:srgbClr val="0070C0"/>
                </a:solidFill>
                <a:sym typeface="+mn-ea"/>
              </a:rPr>
              <a:t>differ mainly by the assumptions </a:t>
            </a:r>
            <a:r>
              <a:rPr lang="en-US" dirty="0">
                <a:sym typeface="+mn-ea"/>
              </a:rPr>
              <a:t>they make regarding the distribution of P(x</a:t>
            </a:r>
            <a:r>
              <a:rPr lang="en-US" baseline="-25000" dirty="0">
                <a:sym typeface="+mn-ea"/>
              </a:rPr>
              <a:t>i </a:t>
            </a:r>
            <a:r>
              <a:rPr lang="en-US" dirty="0">
                <a:sym typeface="+mn-ea"/>
              </a:rPr>
              <a:t>| y).</a:t>
            </a:r>
            <a:endParaRPr lang="en-US" dirty="0">
              <a:sym typeface="+mn-ea"/>
            </a:endParaRP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Gaussian Naive Bayes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Gaussian </a:t>
            </a:r>
            <a:r>
              <a:rPr lang="en-MY" altLang="en-US" dirty="0"/>
              <a:t>(Normal) </a:t>
            </a:r>
            <a:r>
              <a:rPr lang="en-US" dirty="0"/>
              <a:t>Naive Bayes, continuous values associated with each feature are assumed to be distributed according to a </a:t>
            </a:r>
            <a:r>
              <a:rPr lang="en-US" dirty="0">
                <a:solidFill>
                  <a:srgbClr val="0070C0"/>
                </a:solidFill>
              </a:rPr>
              <a:t>Gaussian distribution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pic>
        <p:nvPicPr>
          <p:cNvPr id="8" name="Content Placeholder 7" descr="naive-bayes-classification-1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069465"/>
            <a:ext cx="5181600" cy="3862705"/>
          </a:xfrm>
          <a:prstGeom prst="rect">
            <a:avLst/>
          </a:prstGeom>
        </p:spPr>
      </p:pic>
      <p:graphicFrame>
        <p:nvGraphicFramePr>
          <p:cNvPr id="10" name="Object 9"/>
          <p:cNvGraphicFramePr/>
          <p:nvPr/>
        </p:nvGraphicFramePr>
        <p:xfrm>
          <a:off x="1047115" y="4451350"/>
          <a:ext cx="4687570" cy="90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" r:id="rId2" imgW="3657600" imgH="600075" progId="Paint.Picture">
                  <p:embed/>
                </p:oleObj>
              </mc:Choice>
              <mc:Fallback>
                <p:oleObj name="" r:id="rId2" imgW="3657600" imgH="60007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7115" y="4451350"/>
                        <a:ext cx="4687570" cy="90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 dirty="0">
                <a:sym typeface="+mn-ea"/>
              </a:rPr>
              <a:t>Example 2: How to estimate probabilities from </a:t>
            </a:r>
            <a:r>
              <a:rPr lang="en-MY" altLang="en-US" dirty="0">
                <a:solidFill>
                  <a:srgbClr val="FF0000"/>
                </a:solidFill>
                <a:sym typeface="+mn-ea"/>
              </a:rPr>
              <a:t>continuous</a:t>
            </a:r>
            <a:r>
              <a:rPr lang="en-MY" altLang="en-US" dirty="0">
                <a:sym typeface="+mn-ea"/>
              </a:rPr>
              <a:t> attribute data?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3861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060"/>
                <a:gridCol w="1124585"/>
                <a:gridCol w="1284605"/>
                <a:gridCol w="1196975"/>
                <a:gridCol w="968375"/>
              </a:tblGrid>
              <a:tr h="548640">
                <a:tc>
                  <a:txBody>
                    <a:bodyPr/>
                    <a:lstStyle/>
                    <a:p>
                      <a:pPr marL="26670" algn="ctr">
                        <a:lnSpc>
                          <a:spcPts val="1575"/>
                        </a:lnSpc>
                      </a:pPr>
                      <a:r>
                        <a:rPr sz="1350" i="1" spc="4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Tid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ts val="1575"/>
                        </a:lnSpc>
                      </a:pP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Refund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254635" algn="ctr">
                        <a:lnSpc>
                          <a:spcPts val="1580"/>
                        </a:lnSpc>
                        <a:spcBef>
                          <a:spcPts val="40"/>
                        </a:spcBef>
                      </a:pPr>
                      <a:r>
                        <a:rPr sz="1350" b="1" spc="11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350" b="1" spc="5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35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350" b="1" spc="4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35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  </a:t>
                      </a:r>
                      <a:r>
                        <a:rPr sz="1350" b="1" spc="6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Status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08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99695" algn="ctr">
                        <a:lnSpc>
                          <a:spcPts val="1580"/>
                        </a:lnSpc>
                        <a:spcBef>
                          <a:spcPts val="40"/>
                        </a:spcBef>
                      </a:pPr>
                      <a:r>
                        <a:rPr sz="135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axa</a:t>
                      </a:r>
                      <a:r>
                        <a:rPr sz="135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135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r>
                        <a:rPr sz="135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  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Income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08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Evade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5100" marB="0">
                    <a:solidFill>
                      <a:srgbClr val="000080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125K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100K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70K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120K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1470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95K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60K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220K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85K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9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75K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90K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half" idx="2"/>
          </p:nvPr>
        </p:nvGraphicFramePr>
        <p:xfrm>
          <a:off x="6668135" y="1733550"/>
          <a:ext cx="442976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" r:id="rId1" imgW="3886200" imgH="3390900" progId="Paint.Picture">
                  <p:embed/>
                </p:oleObj>
              </mc:Choice>
              <mc:Fallback>
                <p:oleObj name="" r:id="rId1" imgW="3886200" imgH="33909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68135" y="1733550"/>
                        <a:ext cx="442976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6441440" y="5227955"/>
          <a:ext cx="5495925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" r:id="rId3" imgW="7258050" imgH="800100" progId="Paint.Picture">
                  <p:embed/>
                </p:oleObj>
              </mc:Choice>
              <mc:Fallback>
                <p:oleObj name="" r:id="rId3" imgW="7258050" imgH="8001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1440" y="5227955"/>
                        <a:ext cx="5495925" cy="57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4486275" y="1343660"/>
            <a:ext cx="0" cy="347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Example 2: of Naive Bayes Classifier</a:t>
            </a:r>
            <a:endParaRPr lang="en-MY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graphicFrame>
        <p:nvGraphicFramePr>
          <p:cNvPr id="8" name="Table Placeholder 7"/>
          <p:cNvGraphicFramePr>
            <a:graphicFrameLocks noGrp="1"/>
          </p:cNvGraphicFramePr>
          <p:nvPr>
            <p:ph type="tbl" idx="1"/>
          </p:nvPr>
        </p:nvGraphicFramePr>
        <p:xfrm>
          <a:off x="914400" y="1565910"/>
          <a:ext cx="9086850" cy="44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" r:id="rId1" imgW="7115175" imgH="4467225" progId="Paint.Picture">
                  <p:embed/>
                </p:oleObj>
              </mc:Choice>
              <mc:Fallback>
                <p:oleObj name="" r:id="rId1" imgW="7115175" imgH="44672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1565910"/>
                        <a:ext cx="9086850" cy="449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 txBox="1">
            <a:spLocks noGrp="1"/>
          </p:cNvSpPr>
          <p:nvPr>
            <p:ph type="sldNum" sz="quarter" idx="11"/>
          </p:nvPr>
        </p:nvSpPr>
        <p:spPr>
          <a:xfrm>
            <a:off x="8736544" y="6408467"/>
            <a:ext cx="2844992" cy="476564"/>
          </a:xfrm>
        </p:spPr>
        <p:txBody>
          <a:bodyPr lIns="94599" tIns="47299" rIns="94599" bIns="47299"/>
          <a:lstStyle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GB" altLang="en-US" sz="1450" dirty="0">
                <a:latin typeface="Arial" panose="020B0604020202020204" pitchFamily="34" charset="0"/>
              </a:rPr>
            </a:fld>
            <a:endParaRPr lang="en-GB" altLang="en-US" sz="1450" dirty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1673017" y="43229"/>
            <a:ext cx="9272140" cy="1143180"/>
          </a:xfrm>
        </p:spPr>
        <p:txBody>
          <a:bodyPr vert="horz" wrap="square" lIns="94599" tIns="47299" rIns="94599" bIns="47299" anchor="ctr">
            <a:normAutofit fontScale="90000"/>
          </a:bodyPr>
          <a:lstStyle/>
          <a:p>
            <a:pPr eaLnBrk="1" hangingPunct="1"/>
            <a:r>
              <a:rPr lang="en-MY" altLang="en-US" b="0" dirty="0"/>
              <a:t>Weather </a:t>
            </a:r>
            <a:r>
              <a:rPr lang="en-US" altLang="en-US" b="0" dirty="0"/>
              <a:t>Example: Continuous-valued Features 	</a:t>
            </a:r>
            <a:endParaRPr lang="en-US" altLang="en-US" b="0" dirty="0"/>
          </a:p>
        </p:txBody>
      </p:sp>
      <p:sp>
        <p:nvSpPr>
          <p:cNvPr id="16388" name="Rectangle 3"/>
          <p:cNvSpPr>
            <a:spLocks noGrp="1"/>
          </p:cNvSpPr>
          <p:nvPr>
            <p:ph idx="1"/>
          </p:nvPr>
        </p:nvSpPr>
        <p:spPr>
          <a:xfrm>
            <a:off x="1603907" y="1218084"/>
            <a:ext cx="9063373" cy="5114075"/>
          </a:xfrm>
        </p:spPr>
        <p:txBody>
          <a:bodyPr vert="horz" wrap="square" lIns="94599" tIns="47299" rIns="94599" bIns="47299" anchor="t"/>
          <a:lstStyle/>
          <a:p>
            <a:pPr marL="533400" indent="-533400" eaLnBrk="1" hangingPunct="1">
              <a:lnSpc>
                <a:spcPct val="110000"/>
              </a:lnSpc>
            </a:pPr>
            <a:endParaRPr lang="en-US" altLang="en-US" b="1" dirty="0"/>
          </a:p>
          <a:p>
            <a:pPr marL="533400" indent="-533400" eaLnBrk="1" hangingPunct="1">
              <a:lnSpc>
                <a:spcPct val="110000"/>
              </a:lnSpc>
              <a:buNone/>
            </a:pPr>
            <a:r>
              <a:rPr lang="en-US" altLang="en-US" sz="2900" b="1" dirty="0"/>
              <a:t>     </a:t>
            </a:r>
            <a:endParaRPr lang="en-US" altLang="en-US" sz="29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53820" y="530860"/>
            <a:ext cx="9190990" cy="5777230"/>
            <a:chOff x="2526" y="1701"/>
            <a:chExt cx="14474" cy="9098"/>
          </a:xfrm>
        </p:grpSpPr>
        <p:sp>
          <p:nvSpPr>
            <p:cNvPr id="16389" name="Rectangle 4"/>
            <p:cNvSpPr/>
            <p:nvPr/>
          </p:nvSpPr>
          <p:spPr>
            <a:xfrm>
              <a:off x="2526" y="1701"/>
              <a:ext cx="14475" cy="827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4599" tIns="47299" rIns="94599" bIns="47299"/>
            <a:lstStyle>
              <a:lvl1pPr marL="390525" indent="-390525" algn="l" defTabSz="104267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47725" indent="-325755" algn="l" defTabSz="104267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3655" indent="-260350" algn="l" defTabSz="104267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825625" indent="-260350" algn="l" defTabSz="104267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346325" indent="-260350" algn="l" defTabSz="1042670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533400" lvl="0" indent="-533400" eaLnBrk="1" hangingPunct="1">
                <a:lnSpc>
                  <a:spcPct val="120000"/>
                </a:lnSpc>
              </a:pPr>
              <a:endParaRPr lang="en-US" altLang="en-US" sz="2540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r>
                <a:rPr lang="en-US" altLang="en-US" sz="2175" dirty="0" smtClean="0"/>
                <a:t>Temperature is naturally of </a:t>
              </a:r>
              <a:r>
                <a:rPr lang="en-US" altLang="en-US" sz="2175" dirty="0" smtClean="0">
                  <a:solidFill>
                    <a:srgbClr val="0070C0"/>
                  </a:solidFill>
                </a:rPr>
                <a:t>continuous </a:t>
              </a:r>
              <a:r>
                <a:rPr lang="en-US" altLang="en-US" sz="2175" dirty="0" smtClean="0"/>
                <a:t>value.</a:t>
              </a: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  <a:buNone/>
              </a:pPr>
              <a:r>
                <a:rPr lang="en-US" altLang="en-US" sz="2175" dirty="0" smtClean="0"/>
                <a:t>     </a:t>
              </a:r>
              <a:r>
                <a:rPr lang="en-US" altLang="en-US" sz="2175" b="1" dirty="0" smtClean="0"/>
                <a:t>Yes</a:t>
              </a:r>
              <a:r>
                <a:rPr lang="en-US" altLang="en-US" sz="2175" dirty="0" smtClean="0"/>
                <a:t>: 25.2, 19.3, 18.5, 21.7, 20.1, 24.3, 22.8, 23.1, 19.8</a:t>
              </a: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  <a:buNone/>
              </a:pPr>
              <a:r>
                <a:rPr lang="en-US" altLang="en-US" sz="2175" dirty="0" smtClean="0"/>
                <a:t>      </a:t>
              </a:r>
              <a:r>
                <a:rPr lang="en-US" altLang="en-US" sz="2175" b="1" dirty="0" smtClean="0">
                  <a:solidFill>
                    <a:srgbClr val="FF0000"/>
                  </a:solidFill>
                </a:rPr>
                <a:t>No</a:t>
              </a:r>
              <a:r>
                <a:rPr lang="en-US" altLang="en-US" sz="2175" dirty="0" smtClean="0">
                  <a:solidFill>
                    <a:srgbClr val="FF0000"/>
                  </a:solidFill>
                </a:rPr>
                <a:t>: 27.3, 30.1, 17.4, 29.5, 15.1</a:t>
              </a:r>
              <a:endParaRPr lang="en-US" altLang="en-US" sz="2175" dirty="0" smtClean="0">
                <a:solidFill>
                  <a:srgbClr val="FF0000"/>
                </a:solidFill>
              </a:endParaRPr>
            </a:p>
            <a:p>
              <a:pPr marL="979805" lvl="1" indent="-457200" eaLnBrk="1" hangingPunct="1">
                <a:lnSpc>
                  <a:spcPct val="120000"/>
                </a:lnSpc>
              </a:pPr>
              <a:r>
                <a:rPr lang="en-US" altLang="en-US" sz="2175" dirty="0" smtClean="0"/>
                <a:t>Estimate </a:t>
              </a:r>
              <a:r>
                <a:rPr lang="en-US" altLang="en-US" sz="2175" dirty="0" smtClean="0">
                  <a:solidFill>
                    <a:srgbClr val="0070C0"/>
                  </a:solidFill>
                </a:rPr>
                <a:t>mean </a:t>
              </a:r>
              <a:r>
                <a:rPr lang="en-US" altLang="en-US" sz="2175" dirty="0" smtClean="0"/>
                <a:t>and </a:t>
              </a:r>
              <a:r>
                <a:rPr lang="en-US" altLang="en-US" sz="2175" dirty="0" smtClean="0">
                  <a:solidFill>
                    <a:srgbClr val="0070C0"/>
                  </a:solidFill>
                </a:rPr>
                <a:t>variance </a:t>
              </a:r>
              <a:r>
                <a:rPr lang="en-US" altLang="en-US" sz="2175" dirty="0" smtClean="0"/>
                <a:t>for each class</a:t>
              </a: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r>
                <a:rPr lang="en-US" altLang="en-US" sz="2175" b="1" dirty="0" smtClean="0"/>
                <a:t>Learning Phase</a:t>
              </a:r>
              <a:r>
                <a:rPr lang="en-US" altLang="en-US" sz="2175" dirty="0" smtClean="0"/>
                <a:t>: output two Gaussian models for </a:t>
              </a:r>
              <a:r>
                <a:rPr lang="en-US" altLang="en-US" sz="2175" dirty="0" smtClean="0">
                  <a:solidFill>
                    <a:srgbClr val="0070C0"/>
                  </a:solidFill>
                </a:rPr>
                <a:t>P(</a:t>
              </a:r>
              <a:r>
                <a:rPr lang="en-US" altLang="en-US" sz="2175" dirty="0" err="1" smtClean="0">
                  <a:solidFill>
                    <a:srgbClr val="0070C0"/>
                  </a:solidFill>
                </a:rPr>
                <a:t>temp|C</a:t>
              </a:r>
              <a:r>
                <a:rPr lang="en-US" altLang="en-US" sz="2175" dirty="0" smtClean="0">
                  <a:solidFill>
                    <a:srgbClr val="0070C0"/>
                  </a:solidFill>
                </a:rPr>
                <a:t>)</a:t>
              </a:r>
              <a:endParaRPr lang="en-US" altLang="en-US" sz="2175" dirty="0" smtClean="0">
                <a:solidFill>
                  <a:srgbClr val="0070C0"/>
                </a:solidFill>
              </a:endParaRPr>
            </a:p>
            <a:p>
              <a:pPr marL="979805" lvl="1" indent="-457200" eaLnBrk="1" hangingPunct="1">
                <a:lnSpc>
                  <a:spcPct val="120000"/>
                </a:lnSpc>
                <a:buNone/>
              </a:pPr>
              <a:r>
                <a:rPr lang="en-US" altLang="en-US" sz="2175" dirty="0" smtClean="0"/>
                <a:t>      </a:t>
              </a: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979805" lvl="1" indent="-457200" eaLnBrk="1" hangingPunct="1">
                <a:lnSpc>
                  <a:spcPct val="120000"/>
                </a:lnSpc>
              </a:pPr>
              <a:endParaRPr lang="en-US" altLang="en-US" sz="2175" dirty="0" smtClean="0"/>
            </a:p>
            <a:p>
              <a:pPr marL="1424305" lvl="2" indent="-381000" eaLnBrk="1" hangingPunct="1"/>
              <a:endParaRPr lang="en-US" altLang="en-US" sz="1815" dirty="0"/>
            </a:p>
          </p:txBody>
        </p:sp>
        <p:graphicFrame>
          <p:nvGraphicFramePr>
            <p:cNvPr id="16390" name="Object 12"/>
            <p:cNvGraphicFramePr>
              <a:graphicFrameLocks noChangeAspect="1"/>
            </p:cNvGraphicFramePr>
            <p:nvPr/>
          </p:nvGraphicFramePr>
          <p:xfrm>
            <a:off x="4050" y="5507"/>
            <a:ext cx="5587" cy="1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7" name="" r:id="rId1" imgW="2133600" imgH="457200" progId="Equation.3">
                    <p:embed/>
                  </p:oleObj>
                </mc:Choice>
                <mc:Fallback>
                  <p:oleObj name="" r:id="rId1" imgW="2133600" imgH="457200" progId="Equation.3">
                    <p:embed/>
                    <p:pic>
                      <p:nvPicPr>
                        <p:cNvPr id="0" name="Picture 31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50" y="5507"/>
                          <a:ext cx="5587" cy="1199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13"/>
            <p:cNvGraphicFramePr>
              <a:graphicFrameLocks noChangeAspect="1"/>
            </p:cNvGraphicFramePr>
            <p:nvPr/>
          </p:nvGraphicFramePr>
          <p:xfrm>
            <a:off x="10765" y="5430"/>
            <a:ext cx="4124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8" name="" r:id="rId3" imgW="1574800" imgH="431800" progId="Equation.3">
                    <p:embed/>
                  </p:oleObj>
                </mc:Choice>
                <mc:Fallback>
                  <p:oleObj name="" r:id="rId3" imgW="1574800" imgH="431800" progId="Equation.3">
                    <p:embed/>
                    <p:pic>
                      <p:nvPicPr>
                        <p:cNvPr id="0" name="Picture 31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65" y="5430"/>
                          <a:ext cx="4124" cy="11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14"/>
            <p:cNvGraphicFramePr>
              <a:graphicFrameLocks noChangeAspect="1"/>
            </p:cNvGraphicFramePr>
            <p:nvPr/>
          </p:nvGraphicFramePr>
          <p:xfrm>
            <a:off x="3415" y="7727"/>
            <a:ext cx="12697" cy="3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9" name="" r:id="rId5" imgW="4622800" imgH="1193800" progId="Equation.3">
                    <p:embed/>
                  </p:oleObj>
                </mc:Choice>
                <mc:Fallback>
                  <p:oleObj name="" r:id="rId5" imgW="4622800" imgH="1193800" progId="Equation.3">
                    <p:embed/>
                    <p:pic>
                      <p:nvPicPr>
                        <p:cNvPr id="0" name="Picture 31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15" y="7727"/>
                          <a:ext cx="12697" cy="30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Outline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Y" altLang="en-US"/>
              <a:t>Naive Bayes Classifier</a:t>
            </a:r>
            <a:endParaRPr lang="en-MY" altLang="en-US"/>
          </a:p>
          <a:p>
            <a:pPr lvl="1"/>
            <a:r>
              <a:rPr lang="en-MY" altLang="en-US"/>
              <a:t>Bayes Classifiers</a:t>
            </a:r>
            <a:endParaRPr lang="en-MY" altLang="en-US"/>
          </a:p>
          <a:p>
            <a:pPr lvl="1"/>
            <a:r>
              <a:rPr lang="en-MY" altLang="en-US"/>
              <a:t>Bayes Theorem</a:t>
            </a:r>
            <a:endParaRPr lang="en-MY" altLang="en-US"/>
          </a:p>
          <a:p>
            <a:pPr lvl="1"/>
            <a:r>
              <a:rPr lang="en-MY" altLang="en-US"/>
              <a:t>The Naïve Bayes Model</a:t>
            </a:r>
            <a:endParaRPr lang="en-MY" altLang="en-US"/>
          </a:p>
          <a:p>
            <a:pPr lvl="1"/>
            <a:r>
              <a:rPr lang="en-MY" altLang="en-US"/>
              <a:t>Examples</a:t>
            </a:r>
            <a:endParaRPr lang="en-MY" altLang="en-US"/>
          </a:p>
          <a:p>
            <a:pPr lvl="1"/>
            <a:r>
              <a:rPr lang="en-MY" altLang="en-US"/>
              <a:t>Strength</a:t>
            </a:r>
            <a:endParaRPr lang="en-MY" altLang="en-US"/>
          </a:p>
          <a:p>
            <a:pPr lvl="1"/>
            <a:r>
              <a:rPr lang="en-MY" altLang="en-US"/>
              <a:t>Weakness</a:t>
            </a:r>
            <a:endParaRPr lang="en-MY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Support Vector Machine</a:t>
            </a:r>
            <a:endParaRPr lang="en-US">
              <a:sym typeface="+mn-ea"/>
            </a:endParaRPr>
          </a:p>
          <a:p>
            <a:pPr lvl="1"/>
            <a:r>
              <a:rPr lang="en-MY" altLang="en-US">
                <a:sym typeface="+mn-ea"/>
              </a:rPr>
              <a:t>Definition</a:t>
            </a:r>
            <a:endParaRPr lang="en-MY" altLang="en-US">
              <a:sym typeface="+mn-ea"/>
            </a:endParaRPr>
          </a:p>
          <a:p>
            <a:pPr lvl="1"/>
            <a:r>
              <a:rPr lang="en-MY" altLang="en-US">
                <a:sym typeface="+mn-ea"/>
              </a:rPr>
              <a:t>Discriminative vs Generative Classifiers</a:t>
            </a:r>
            <a:endParaRPr lang="en-MY" altLang="en-US">
              <a:sym typeface="+mn-ea"/>
            </a:endParaRPr>
          </a:p>
          <a:p>
            <a:pPr lvl="1"/>
            <a:r>
              <a:rPr lang="en-MY" altLang="en-US">
                <a:sym typeface="+mn-ea"/>
              </a:rPr>
              <a:t>Examples</a:t>
            </a:r>
            <a:endParaRPr lang="en-MY" altLang="en-US">
              <a:sym typeface="+mn-ea"/>
            </a:endParaRPr>
          </a:p>
          <a:p>
            <a:pPr lvl="1"/>
            <a:r>
              <a:rPr lang="en-MY" altLang="en-US">
                <a:sym typeface="+mn-ea"/>
              </a:rPr>
              <a:t>Linear SVM</a:t>
            </a:r>
            <a:endParaRPr lang="en-MY" altLang="en-US">
              <a:sym typeface="+mn-ea"/>
            </a:endParaRPr>
          </a:p>
          <a:p>
            <a:pPr lvl="1"/>
            <a:r>
              <a:rPr lang="en-MY" altLang="en-US">
                <a:sym typeface="+mn-ea"/>
              </a:rPr>
              <a:t>Non-linear SVM</a:t>
            </a:r>
            <a:endParaRPr lang="en-MY" altLang="en-US"/>
          </a:p>
          <a:p>
            <a:pPr lvl="1"/>
            <a:r>
              <a:rPr lang="en-MY" altLang="en-US">
                <a:sym typeface="+mn-ea"/>
              </a:rPr>
              <a:t>Strength</a:t>
            </a:r>
            <a:endParaRPr lang="en-MY" altLang="en-US"/>
          </a:p>
          <a:p>
            <a:pPr lvl="1"/>
            <a:r>
              <a:rPr lang="en-MY" altLang="en-US">
                <a:sym typeface="+mn-ea"/>
              </a:rPr>
              <a:t>Weakness</a:t>
            </a:r>
            <a:endParaRPr lang="en-MY" altLang="en-US"/>
          </a:p>
          <a:p>
            <a:pPr lvl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Example 3: of Naive Bayes Classifier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91005"/>
          <a:ext cx="10516235" cy="445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" r:id="rId1" imgW="7629525" imgH="3933825" progId="Paint.Picture">
                  <p:embed/>
                </p:oleObj>
              </mc:Choice>
              <mc:Fallback>
                <p:oleObj name="" r:id="rId1" imgW="7629525" imgH="39338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005"/>
                        <a:ext cx="10516235" cy="445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Strength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Simple, fast, and very effective </a:t>
            </a:r>
            <a:endParaRPr lang="en-US"/>
          </a:p>
          <a:p>
            <a:endParaRPr lang="en-US"/>
          </a:p>
          <a:p>
            <a:r>
              <a:rPr lang="en-US"/>
              <a:t>Does well with noisy and missing data (resilient to noise)</a:t>
            </a:r>
            <a:endParaRPr lang="en-US"/>
          </a:p>
          <a:p>
            <a:endParaRPr lang="en-US"/>
          </a:p>
          <a:p>
            <a:r>
              <a:rPr lang="en-US"/>
              <a:t>Requires relatively few examples for training, but also works well with very large numbers of examples </a:t>
            </a:r>
            <a:endParaRPr lang="en-US"/>
          </a:p>
          <a:p>
            <a:endParaRPr lang="en-US"/>
          </a:p>
          <a:p>
            <a:r>
              <a:rPr lang="en-US"/>
              <a:t>Easy to obtain the estimated probability for a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Weakness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on an </a:t>
            </a:r>
            <a:r>
              <a:rPr lang="en-US" dirty="0">
                <a:solidFill>
                  <a:srgbClr val="FF0000"/>
                </a:solidFill>
              </a:rPr>
              <a:t>often-faulty assumption </a:t>
            </a:r>
            <a:r>
              <a:rPr lang="en-US" dirty="0"/>
              <a:t>of equally important and independent features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en-US" dirty="0"/>
              <a:t>Conclusion </a:t>
            </a:r>
            <a:r>
              <a:rPr lang="en-MY" altLang="en-US" dirty="0"/>
              <a:t>(Naive Bayes)</a:t>
            </a:r>
            <a:endParaRPr lang="en-MY" altLang="en-US" dirty="0"/>
          </a:p>
        </p:txBody>
      </p:sp>
      <p:sp>
        <p:nvSpPr>
          <p:cNvPr id="706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en-US" sz="2400" dirty="0"/>
              <a:t>Naïve Bayes is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easy </a:t>
            </a:r>
            <a:r>
              <a:rPr lang="en-US" altLang="en-US" sz="2400" dirty="0"/>
              <a:t>to implement and often works </a:t>
            </a:r>
            <a:r>
              <a:rPr lang="en-US" altLang="en-US" sz="2400" dirty="0" smtClean="0"/>
              <a:t>well</a:t>
            </a:r>
            <a:endParaRPr lang="en-US" altLang="en-US" sz="2400" dirty="0" smtClean="0"/>
          </a:p>
          <a:p>
            <a:pPr lvl="1"/>
            <a:r>
              <a:rPr lang="en-US" dirty="0">
                <a:solidFill>
                  <a:srgbClr val="0070C0"/>
                </a:solidFill>
              </a:rPr>
              <a:t>equally important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independent features </a:t>
            </a:r>
            <a:r>
              <a:rPr lang="en-US" dirty="0" smtClean="0"/>
              <a:t>assumptions</a:t>
            </a:r>
            <a:endParaRPr lang="en-US" dirty="0"/>
          </a:p>
          <a:p>
            <a:pPr lvl="1" eaLnBrk="1" hangingPunct="1"/>
            <a:r>
              <a:rPr lang="en-US" altLang="en-US" sz="2400" dirty="0" smtClean="0"/>
              <a:t>often </a:t>
            </a:r>
            <a:r>
              <a:rPr lang="en-US" altLang="en-US" sz="2400" dirty="0"/>
              <a:t>a good </a:t>
            </a:r>
            <a:r>
              <a:rPr lang="en-US" altLang="en-US" sz="2400" dirty="0">
                <a:solidFill>
                  <a:srgbClr val="0070C0"/>
                </a:solidFill>
              </a:rPr>
              <a:t>first thing to </a:t>
            </a:r>
            <a:r>
              <a:rPr lang="en-US" altLang="en-US" sz="2400" dirty="0" smtClean="0">
                <a:solidFill>
                  <a:srgbClr val="0070C0"/>
                </a:solidFill>
              </a:rPr>
              <a:t>try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Wingdings" panose="05000000000000000000" pitchFamily="2" charset="2"/>
              </a:rPr>
              <a:t> </a:t>
            </a:r>
            <a:r>
              <a:rPr lang="en-US" altLang="en-US" sz="2400" dirty="0" smtClean="0"/>
              <a:t>commonly </a:t>
            </a:r>
            <a:r>
              <a:rPr lang="en-US" altLang="en-US" sz="2400" dirty="0"/>
              <a:t>used as a “punching bag” for smarter algorithms</a:t>
            </a: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altLang="en-US"/>
              <a:t>Support Vector Machine (SVM)</a:t>
            </a:r>
            <a:endParaRPr lang="en-MY" alt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Support Vector Machine (SVM)</a:t>
            </a:r>
            <a:r>
              <a:rPr lang="en-US" dirty="0"/>
              <a:t> is a </a:t>
            </a:r>
            <a:r>
              <a:rPr lang="en-US" i="1" dirty="0"/>
              <a:t>discriminative classifier </a:t>
            </a:r>
            <a:r>
              <a:rPr lang="en-US" dirty="0"/>
              <a:t>formally defined by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separating </a:t>
            </a:r>
            <a:r>
              <a:rPr lang="en-US" b="1" dirty="0" err="1">
                <a:solidFill>
                  <a:srgbClr val="0070C0"/>
                </a:solidFill>
              </a:rPr>
              <a:t>hyperplane</a:t>
            </a:r>
            <a:r>
              <a:rPr lang="en-US" dirty="0"/>
              <a:t>. </a:t>
            </a:r>
            <a:endParaRPr lang="en-US" dirty="0"/>
          </a:p>
          <a:p>
            <a:r>
              <a:rPr lang="en-US" dirty="0"/>
              <a:t>In other words, given labeled training data (supervised learning), the algorithm outputs an </a:t>
            </a:r>
            <a:r>
              <a:rPr lang="en-US" dirty="0">
                <a:solidFill>
                  <a:srgbClr val="0070C0"/>
                </a:solidFill>
              </a:rPr>
              <a:t>optimal </a:t>
            </a:r>
            <a:r>
              <a:rPr lang="en-US" dirty="0" err="1">
                <a:solidFill>
                  <a:srgbClr val="0070C0"/>
                </a:solidFill>
              </a:rPr>
              <a:t>hyperplane</a:t>
            </a:r>
            <a:r>
              <a:rPr lang="en-US" dirty="0"/>
              <a:t> which categorizes new examples. </a:t>
            </a:r>
            <a:endParaRPr lang="en-US" dirty="0"/>
          </a:p>
          <a:p>
            <a:pPr algn="l"/>
            <a:r>
              <a:rPr lang="en-US" dirty="0">
                <a:sym typeface="+mn-ea"/>
              </a:rPr>
              <a:t>An SVM model is a representation of the examples as </a:t>
            </a:r>
            <a:r>
              <a:rPr lang="en-US" b="1" dirty="0">
                <a:solidFill>
                  <a:srgbClr val="0070C0"/>
                </a:solidFill>
                <a:sym typeface="+mn-ea"/>
              </a:rPr>
              <a:t>points in space</a:t>
            </a:r>
            <a:r>
              <a:rPr lang="en-US" dirty="0">
                <a:sym typeface="+mn-ea"/>
              </a:rPr>
              <a:t>, mapped so that the examples of the separate categories are divided by a </a:t>
            </a:r>
            <a:r>
              <a:rPr lang="en-US" dirty="0">
                <a:solidFill>
                  <a:srgbClr val="0070C0"/>
                </a:solidFill>
                <a:sym typeface="+mn-ea"/>
              </a:rPr>
              <a:t>clear gap</a:t>
            </a:r>
            <a:r>
              <a:rPr lang="en-US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dirty="0">
                <a:sym typeface="+mn-ea"/>
              </a:rPr>
              <a:t>that is as wide as possible.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MY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25625"/>
            <a:ext cx="5548313" cy="3987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Discriminative vs Generative Classifiers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lstStyle/>
          <a:p>
            <a:r>
              <a:rPr lang="en-MY" altLang="en-US" sz="2300" b="1" dirty="0">
                <a:solidFill>
                  <a:srgbClr val="0070C0"/>
                </a:solidFill>
              </a:rPr>
              <a:t>Generative </a:t>
            </a:r>
            <a:r>
              <a:rPr lang="en-MY" altLang="en-US" sz="2300" b="1" dirty="0"/>
              <a:t>classifier</a:t>
            </a:r>
            <a:r>
              <a:rPr lang="en-MY" altLang="en-US" sz="2300" dirty="0"/>
              <a:t> tries to</a:t>
            </a:r>
            <a:r>
              <a:rPr lang="en-MY" altLang="en-US" sz="2300" dirty="0">
                <a:solidFill>
                  <a:srgbClr val="0070C0"/>
                </a:solidFill>
              </a:rPr>
              <a:t> </a:t>
            </a:r>
            <a:r>
              <a:rPr lang="en-MY" altLang="en-US" sz="2300" b="1" dirty="0">
                <a:solidFill>
                  <a:srgbClr val="0070C0"/>
                </a:solidFill>
              </a:rPr>
              <a:t>learn the model </a:t>
            </a:r>
            <a:r>
              <a:rPr lang="en-MY" altLang="en-US" sz="2300" dirty="0"/>
              <a:t>that generates the (training) data behind the scenes by explicitly models the actual </a:t>
            </a:r>
            <a:r>
              <a:rPr lang="en-MY" altLang="en-US" sz="2300" b="1" dirty="0">
                <a:solidFill>
                  <a:srgbClr val="0070C0"/>
                </a:solidFill>
              </a:rPr>
              <a:t>distribution </a:t>
            </a:r>
            <a:r>
              <a:rPr lang="en-MY" altLang="en-US" sz="2300" dirty="0"/>
              <a:t>of each class (probabilistic). </a:t>
            </a:r>
            <a:endParaRPr lang="en-MY" altLang="en-US" sz="2300" dirty="0"/>
          </a:p>
          <a:p>
            <a:r>
              <a:rPr lang="en-MY" altLang="en-US" sz="2300" dirty="0"/>
              <a:t>It then uses this to predict unseen </a:t>
            </a:r>
            <a:r>
              <a:rPr lang="en-MY" altLang="en-US" sz="2300" dirty="0" smtClean="0"/>
              <a:t>(test) data</a:t>
            </a:r>
            <a:r>
              <a:rPr lang="en-MY" altLang="en-US" sz="2300" dirty="0"/>
              <a:t>, because it assumes the model that was learned captures the real model. As we will see, this is often not true. </a:t>
            </a:r>
            <a:endParaRPr lang="en-MY" altLang="en-US" sz="2300" dirty="0"/>
          </a:p>
          <a:p>
            <a:r>
              <a:rPr lang="en-MY" altLang="en-US" sz="2300" dirty="0"/>
              <a:t>Example: </a:t>
            </a:r>
            <a:r>
              <a:rPr lang="en-MY" altLang="en-US" sz="2300" dirty="0">
                <a:solidFill>
                  <a:srgbClr val="0070C0"/>
                </a:solidFill>
              </a:rPr>
              <a:t>Naive Bayes Classifier, </a:t>
            </a:r>
            <a:r>
              <a:rPr lang="en-MY" altLang="en-US" sz="2300" dirty="0">
                <a:solidFill>
                  <a:schemeClr val="tx1"/>
                </a:solidFill>
              </a:rPr>
              <a:t>Bayesian Network, Hidden Markov Model</a:t>
            </a:r>
            <a:endParaRPr lang="en-MY" altLang="en-US" sz="2300" dirty="0"/>
          </a:p>
          <a:p>
            <a:endParaRPr lang="en-MY" altLang="en-US" sz="23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0000"/>
          </a:bodyPr>
          <a:lstStyle/>
          <a:p>
            <a:r>
              <a:rPr lang="en-MY" altLang="en-US" sz="2500" b="1" dirty="0">
                <a:solidFill>
                  <a:srgbClr val="FF0000"/>
                </a:solidFill>
              </a:rPr>
              <a:t>Discriminative </a:t>
            </a:r>
            <a:r>
              <a:rPr lang="en-MY" altLang="en-US" sz="2500" b="1" dirty="0"/>
              <a:t>classifier</a:t>
            </a:r>
            <a:r>
              <a:rPr lang="en-MY" altLang="en-US" sz="2500" dirty="0"/>
              <a:t> tries to model by </a:t>
            </a:r>
            <a:r>
              <a:rPr lang="en-MY" altLang="en-US" sz="2500" dirty="0">
                <a:solidFill>
                  <a:srgbClr val="FF0000"/>
                </a:solidFill>
              </a:rPr>
              <a:t>just depending on the observed </a:t>
            </a:r>
            <a:r>
              <a:rPr lang="en-MY" altLang="en-US" sz="2500" dirty="0" smtClean="0">
                <a:solidFill>
                  <a:srgbClr val="FF0000"/>
                </a:solidFill>
              </a:rPr>
              <a:t>data</a:t>
            </a:r>
            <a:r>
              <a:rPr lang="en-MY" altLang="en-US" sz="2500" dirty="0"/>
              <a:t> </a:t>
            </a:r>
            <a:r>
              <a:rPr lang="en-MY" altLang="en-US" sz="2500" dirty="0" smtClean="0"/>
              <a:t>(no model is built).</a:t>
            </a:r>
            <a:endParaRPr lang="en-MY" altLang="en-US" sz="2500" dirty="0" smtClean="0"/>
          </a:p>
          <a:p>
            <a:r>
              <a:rPr lang="en-MY" altLang="en-US" sz="2500" dirty="0" smtClean="0"/>
              <a:t>It models the </a:t>
            </a:r>
            <a:r>
              <a:rPr lang="en-MY" altLang="en-US" sz="2500" b="1" dirty="0" smtClean="0">
                <a:solidFill>
                  <a:srgbClr val="FF0000"/>
                </a:solidFill>
              </a:rPr>
              <a:t>decision boundary </a:t>
            </a:r>
            <a:r>
              <a:rPr lang="en-MY" altLang="en-US" sz="2500" dirty="0" smtClean="0"/>
              <a:t>between classes.</a:t>
            </a:r>
            <a:endParaRPr lang="en-MY" altLang="en-US" sz="2500" dirty="0" smtClean="0"/>
          </a:p>
          <a:p>
            <a:r>
              <a:rPr lang="en-MY" altLang="en-US" sz="2500" dirty="0"/>
              <a:t>It makes </a:t>
            </a:r>
            <a:r>
              <a:rPr lang="en-MY" altLang="en-US" sz="2500" dirty="0">
                <a:solidFill>
                  <a:srgbClr val="FF0000"/>
                </a:solidFill>
              </a:rPr>
              <a:t>fewer assumptions </a:t>
            </a:r>
            <a:r>
              <a:rPr lang="en-MY" altLang="en-US" sz="2500" dirty="0"/>
              <a:t>on the distributions (</a:t>
            </a:r>
            <a:r>
              <a:rPr lang="en-MY" altLang="en-US" sz="2500" dirty="0">
                <a:sym typeface="+mn-ea"/>
              </a:rPr>
              <a:t>without providing a model of how the points are actually generated</a:t>
            </a:r>
            <a:r>
              <a:rPr lang="en-MY" altLang="en-US" sz="2500" dirty="0"/>
              <a:t>) but depends heavily on the quality of the data </a:t>
            </a:r>
            <a:endParaRPr lang="en-MY" altLang="en-US" sz="2500" dirty="0"/>
          </a:p>
          <a:p>
            <a:pPr lvl="1"/>
            <a:r>
              <a:rPr lang="en-MY" altLang="en-US" sz="2100" dirty="0" smtClean="0"/>
              <a:t>Is it representative? </a:t>
            </a:r>
            <a:endParaRPr lang="en-MY" altLang="en-US" sz="1800" dirty="0" smtClean="0"/>
          </a:p>
          <a:p>
            <a:pPr lvl="1"/>
            <a:r>
              <a:rPr lang="en-MY" altLang="en-US" sz="2100" dirty="0" smtClean="0"/>
              <a:t>Are </a:t>
            </a:r>
            <a:r>
              <a:rPr lang="en-MY" altLang="en-US" sz="2100" dirty="0"/>
              <a:t>there a lot of data</a:t>
            </a:r>
            <a:r>
              <a:rPr lang="en-MY" altLang="en-US" sz="2100" dirty="0" smtClean="0"/>
              <a:t>?</a:t>
            </a:r>
            <a:endParaRPr lang="en-MY" altLang="en-US" sz="2100" dirty="0"/>
          </a:p>
          <a:p>
            <a:r>
              <a:rPr lang="en-MY" altLang="en-US" sz="2500" dirty="0"/>
              <a:t>Example: </a:t>
            </a:r>
            <a:r>
              <a:rPr lang="en-MY" altLang="en-US" sz="2500" dirty="0">
                <a:solidFill>
                  <a:srgbClr val="0070C0"/>
                </a:solidFill>
              </a:rPr>
              <a:t>SVM</a:t>
            </a:r>
            <a:r>
              <a:rPr lang="en-US" altLang="en-MY" sz="2500" dirty="0"/>
              <a:t>, </a:t>
            </a:r>
            <a:r>
              <a:rPr lang="en-MY" altLang="en-MY" sz="2500" dirty="0">
                <a:solidFill>
                  <a:srgbClr val="0070C0"/>
                </a:solidFill>
              </a:rPr>
              <a:t>k-NN, decision tree, </a:t>
            </a:r>
            <a:r>
              <a:rPr lang="en-MY" altLang="en-MY" sz="2500" dirty="0">
                <a:solidFill>
                  <a:schemeClr val="tx1"/>
                </a:solidFill>
              </a:rPr>
              <a:t>logistic regression</a:t>
            </a:r>
            <a:endParaRPr lang="en-MY" altLang="en-MY" sz="25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1517650" y="5808980"/>
            <a:ext cx="9156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MY" altLang="en-US">
                <a:sym typeface="+mn-ea"/>
              </a:rPr>
              <a:t>Discriminative vs Generative Classifiers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 practice, </a:t>
            </a:r>
            <a:r>
              <a:rPr lang="en-US">
                <a:solidFill>
                  <a:srgbClr val="FF0000"/>
                </a:solidFill>
              </a:rPr>
              <a:t>discriminative classifiers</a:t>
            </a:r>
            <a:r>
              <a:rPr lang="en-US"/>
              <a:t> outperform generative classifiers, if you have a lot of data.</a:t>
            </a:r>
            <a:endParaRPr lang="en-US"/>
          </a:p>
          <a:p>
            <a:endParaRPr lang="en-US">
              <a:solidFill>
                <a:srgbClr val="0070C0"/>
              </a:solidFill>
            </a:endParaRPr>
          </a:p>
          <a:p>
            <a:r>
              <a:rPr lang="en-US">
                <a:solidFill>
                  <a:srgbClr val="0070C0"/>
                </a:solidFill>
              </a:rPr>
              <a:t>Generative models</a:t>
            </a:r>
            <a:r>
              <a:rPr lang="en-US"/>
              <a:t> often outperform discriminative models on smaller datasets because their generative assumptions place some structure on your model that prevent overfitting.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1-ZpkLQf2FNfzfH4HXeMw4MQ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17600" y="4424680"/>
            <a:ext cx="4154805" cy="17526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Hyperplane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Hyperplanes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/>
              <a:t>decision boundaries </a:t>
            </a:r>
            <a:r>
              <a:rPr lang="en-US" dirty="0"/>
              <a:t>that help classify the data points. </a:t>
            </a:r>
            <a:endParaRPr lang="en-US" dirty="0"/>
          </a:p>
          <a:p>
            <a:r>
              <a:rPr lang="en-US" dirty="0"/>
              <a:t>Data points falling on either side of the </a:t>
            </a:r>
            <a:r>
              <a:rPr lang="en-US" dirty="0" err="1"/>
              <a:t>hyperplane</a:t>
            </a:r>
            <a:r>
              <a:rPr lang="en-US" dirty="0"/>
              <a:t> can be attributed to </a:t>
            </a:r>
            <a:r>
              <a:rPr lang="en-US" b="1" dirty="0">
                <a:solidFill>
                  <a:srgbClr val="00B0F0"/>
                </a:solidFill>
              </a:rPr>
              <a:t>different classes</a:t>
            </a:r>
            <a:r>
              <a:rPr lang="en-US" dirty="0">
                <a:solidFill>
                  <a:srgbClr val="00B0F0"/>
                </a:solidFill>
              </a:rPr>
              <a:t>.</a:t>
            </a:r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329680" y="1863725"/>
            <a:ext cx="4879975" cy="469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altLang="en-US" sz="2300" dirty="0">
                <a:sym typeface="+mn-ea"/>
              </a:rPr>
              <a:t>T</a:t>
            </a:r>
            <a:r>
              <a:rPr lang="en-US" sz="2300" dirty="0">
                <a:sym typeface="+mn-ea"/>
              </a:rPr>
              <a:t>he dimension of the </a:t>
            </a:r>
            <a:r>
              <a:rPr lang="en-US" sz="2300" dirty="0" err="1">
                <a:sym typeface="+mn-ea"/>
              </a:rPr>
              <a:t>hyperplane</a:t>
            </a:r>
            <a:r>
              <a:rPr lang="en-US" sz="2300" dirty="0">
                <a:sym typeface="+mn-ea"/>
              </a:rPr>
              <a:t> depends upon the number of features. </a:t>
            </a:r>
            <a:endParaRPr lang="en-US" sz="2300" dirty="0" smtClean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 smtClean="0">
                <a:sym typeface="+mn-ea"/>
              </a:rPr>
              <a:t>If </a:t>
            </a:r>
            <a:r>
              <a:rPr lang="en-US" sz="2300" dirty="0">
                <a:sym typeface="+mn-ea"/>
              </a:rPr>
              <a:t>the number of input features is 2 </a:t>
            </a:r>
            <a:r>
              <a:rPr lang="en-MY" altLang="en-US" sz="2300" dirty="0">
                <a:sym typeface="+mn-ea"/>
              </a:rPr>
              <a:t>(2D)</a:t>
            </a:r>
            <a:r>
              <a:rPr lang="en-US" sz="2300" dirty="0">
                <a:sym typeface="+mn-ea"/>
              </a:rPr>
              <a:t>, then the </a:t>
            </a:r>
            <a:r>
              <a:rPr lang="en-US" sz="2300" dirty="0" err="1">
                <a:sym typeface="+mn-ea"/>
              </a:rPr>
              <a:t>hyperplane</a:t>
            </a:r>
            <a:r>
              <a:rPr lang="en-US" sz="2300" dirty="0">
                <a:sym typeface="+mn-ea"/>
              </a:rPr>
              <a:t> is just a line. </a:t>
            </a:r>
            <a:endParaRPr lang="en-US" sz="2300" dirty="0" smtClean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 smtClean="0">
                <a:sym typeface="+mn-ea"/>
              </a:rPr>
              <a:t>If </a:t>
            </a:r>
            <a:r>
              <a:rPr lang="en-US" sz="2300" dirty="0">
                <a:sym typeface="+mn-ea"/>
              </a:rPr>
              <a:t>the number of input features is 3 </a:t>
            </a:r>
            <a:r>
              <a:rPr lang="en-MY" altLang="en-US" sz="2300" dirty="0">
                <a:sym typeface="+mn-ea"/>
              </a:rPr>
              <a:t>(3D)</a:t>
            </a:r>
            <a:r>
              <a:rPr lang="en-US" sz="2300" dirty="0">
                <a:sym typeface="+mn-ea"/>
              </a:rPr>
              <a:t>, then the </a:t>
            </a:r>
            <a:r>
              <a:rPr lang="en-US" sz="2300" dirty="0" err="1">
                <a:sym typeface="+mn-ea"/>
              </a:rPr>
              <a:t>hyperplane</a:t>
            </a:r>
            <a:r>
              <a:rPr lang="en-US" sz="2300" dirty="0">
                <a:sym typeface="+mn-ea"/>
              </a:rPr>
              <a:t> becomes a two-dimensional plane. </a:t>
            </a:r>
            <a:endParaRPr lang="en-US" sz="2300" dirty="0" smtClean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 smtClean="0">
                <a:sym typeface="+mn-ea"/>
              </a:rPr>
              <a:t>It </a:t>
            </a:r>
            <a:r>
              <a:rPr lang="en-US" sz="2300" dirty="0">
                <a:sym typeface="+mn-ea"/>
              </a:rPr>
              <a:t>becomes difficult to imagine when the number of features exceeds 3.</a:t>
            </a:r>
            <a:endParaRPr lang="en-US" sz="2300" dirty="0"/>
          </a:p>
          <a:p>
            <a:endParaRPr lang="en-US" sz="23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Support Vector Machines</a:t>
            </a:r>
            <a:endParaRPr lang="en-MY" altLang="en-US" dirty="0"/>
          </a:p>
        </p:txBody>
      </p:sp>
      <p:sp>
        <p:nvSpPr>
          <p:cNvPr id="2" name="object 2"/>
          <p:cNvSpPr/>
          <p:nvPr/>
        </p:nvSpPr>
        <p:spPr>
          <a:xfrm>
            <a:off x="4019984" y="1709028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3985110"/>
                </a:moveTo>
                <a:lnTo>
                  <a:pt x="4092618" y="3985110"/>
                </a:lnTo>
                <a:lnTo>
                  <a:pt x="4092618" y="0"/>
                </a:lnTo>
                <a:lnTo>
                  <a:pt x="0" y="0"/>
                </a:lnTo>
                <a:lnTo>
                  <a:pt x="0" y="39851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348103" y="5828995"/>
            <a:ext cx="7734934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150" dirty="0">
                <a:solidFill>
                  <a:srgbClr val="2CA1BE"/>
                </a:solidFill>
                <a:latin typeface="Wingdings 3" panose="05040102010807070707"/>
                <a:cs typeface="Wingdings 3" panose="05040102010807070707"/>
              </a:rPr>
              <a:t></a:t>
            </a:r>
            <a:r>
              <a:rPr sz="1150" dirty="0">
                <a:solidFill>
                  <a:srgbClr val="2CA1BE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00" spc="-5" dirty="0">
                <a:latin typeface="Lucida Sans Unicode" panose="020B0602030504020204"/>
                <a:cs typeface="Lucida Sans Unicode" panose="020B0602030504020204"/>
              </a:rPr>
              <a:t>Find </a:t>
            </a:r>
            <a:r>
              <a:rPr sz="1700" dirty="0">
                <a:latin typeface="Lucida Sans Unicode" panose="020B0602030504020204"/>
                <a:cs typeface="Lucida Sans Unicode" panose="020B0602030504020204"/>
              </a:rPr>
              <a:t>a </a:t>
            </a:r>
            <a:r>
              <a:rPr sz="1700" spc="-5" dirty="0">
                <a:latin typeface="Lucida Sans Unicode" panose="020B0602030504020204"/>
                <a:cs typeface="Lucida Sans Unicode" panose="020B0602030504020204"/>
              </a:rPr>
              <a:t>linear hyperplane (decision boundary) that will separate the</a:t>
            </a:r>
            <a:r>
              <a:rPr sz="1700" spc="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700" spc="-5" dirty="0">
                <a:latin typeface="Lucida Sans Unicode" panose="020B0602030504020204"/>
                <a:cs typeface="Lucida Sans Unicode" panose="020B0602030504020204"/>
              </a:rPr>
              <a:t>data</a:t>
            </a:r>
            <a:endParaRPr sz="17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Outline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Y" altLang="en-US"/>
              <a:t>Ensemble Methods</a:t>
            </a:r>
            <a:endParaRPr lang="en-MY" altLang="en-US"/>
          </a:p>
          <a:p>
            <a:pPr lvl="1"/>
            <a:r>
              <a:rPr lang="en-MY" altLang="en-US"/>
              <a:t>Definition</a:t>
            </a:r>
            <a:endParaRPr lang="en-MY" altLang="en-US"/>
          </a:p>
          <a:p>
            <a:pPr lvl="1"/>
            <a:r>
              <a:rPr lang="en-MY" altLang="en-US"/>
              <a:t>Examples</a:t>
            </a:r>
            <a:endParaRPr lang="en-MY" altLang="en-US"/>
          </a:p>
          <a:p>
            <a:pPr lvl="1"/>
            <a:r>
              <a:rPr lang="en-MY" altLang="en-US"/>
              <a:t>Types of Ensemble Methods</a:t>
            </a:r>
            <a:endParaRPr lang="en-MY" altLang="en-US"/>
          </a:p>
          <a:p>
            <a:pPr lvl="2"/>
            <a:r>
              <a:rPr lang="en-MY" altLang="en-US"/>
              <a:t>Bagging</a:t>
            </a:r>
            <a:endParaRPr lang="en-MY" altLang="en-US"/>
          </a:p>
          <a:p>
            <a:pPr lvl="2"/>
            <a:r>
              <a:rPr lang="en-MY" altLang="en-US"/>
              <a:t>Boosting</a:t>
            </a:r>
            <a:endParaRPr lang="en-MY" altLang="en-US"/>
          </a:p>
          <a:p>
            <a:pPr lvl="2"/>
            <a:r>
              <a:rPr lang="en-MY" altLang="en-US"/>
              <a:t>Random Forest</a:t>
            </a:r>
            <a:endParaRPr lang="en-MY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Support Vector Machines</a:t>
            </a:r>
            <a:endParaRPr lang="en-MY" altLang="en-US"/>
          </a:p>
        </p:txBody>
      </p:sp>
      <p:sp>
        <p:nvSpPr>
          <p:cNvPr id="2" name="object 2"/>
          <p:cNvSpPr/>
          <p:nvPr/>
        </p:nvSpPr>
        <p:spPr>
          <a:xfrm>
            <a:off x="4019984" y="1709028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3985110"/>
                </a:moveTo>
                <a:lnTo>
                  <a:pt x="4092618" y="3985110"/>
                </a:lnTo>
                <a:lnTo>
                  <a:pt x="4092618" y="0"/>
                </a:lnTo>
                <a:lnTo>
                  <a:pt x="0" y="0"/>
                </a:lnTo>
                <a:lnTo>
                  <a:pt x="0" y="39851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19984" y="1709085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0"/>
                </a:moveTo>
                <a:lnTo>
                  <a:pt x="4092658" y="3985052"/>
                </a:lnTo>
              </a:path>
            </a:pathLst>
          </a:custGeom>
          <a:ln w="1746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776226" y="1492383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1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00778" y="5857443"/>
            <a:ext cx="2952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2000" dirty="0">
                <a:latin typeface="Lucida Sans Unicode" panose="020B0602030504020204"/>
                <a:cs typeface="Lucida Sans Unicode" panose="020B0602030504020204"/>
              </a:rPr>
              <a:t>One Possible</a:t>
            </a:r>
            <a:r>
              <a:rPr sz="20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dirty="0">
                <a:latin typeface="Lucida Sans Unicode" panose="020B0602030504020204"/>
                <a:cs typeface="Lucida Sans Unicode" panose="020B0602030504020204"/>
              </a:rPr>
              <a:t>Solution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Support Vector Machines</a:t>
            </a:r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4019984" y="1709028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3985110"/>
                </a:moveTo>
                <a:lnTo>
                  <a:pt x="4092618" y="3985110"/>
                </a:lnTo>
                <a:lnTo>
                  <a:pt x="4092618" y="0"/>
                </a:lnTo>
                <a:lnTo>
                  <a:pt x="0" y="0"/>
                </a:lnTo>
                <a:lnTo>
                  <a:pt x="0" y="39851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19984" y="3416966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266"/>
                </a:lnTo>
              </a:path>
            </a:pathLst>
          </a:custGeom>
          <a:ln w="1745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761072" y="3235859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2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10888" y="5857443"/>
            <a:ext cx="34505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2000" dirty="0">
                <a:latin typeface="Lucida Sans Unicode" panose="020B0602030504020204"/>
                <a:cs typeface="Lucida Sans Unicode" panose="020B0602030504020204"/>
              </a:rPr>
              <a:t>Another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possible</a:t>
            </a:r>
            <a:r>
              <a:rPr sz="2000" spc="-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solution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Support Vector Machines</a:t>
            </a:r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4019984" y="1709028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3985110"/>
                </a:moveTo>
                <a:lnTo>
                  <a:pt x="4092618" y="3985110"/>
                </a:lnTo>
                <a:lnTo>
                  <a:pt x="4092618" y="0"/>
                </a:lnTo>
                <a:lnTo>
                  <a:pt x="0" y="0"/>
                </a:lnTo>
                <a:lnTo>
                  <a:pt x="0" y="39851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19984" y="3416966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266"/>
                </a:lnTo>
              </a:path>
            </a:pathLst>
          </a:custGeom>
          <a:ln w="1745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761072" y="3235859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2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1378" y="5857443"/>
            <a:ext cx="329120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2000" dirty="0">
                <a:latin typeface="Lucida Sans Unicode" panose="020B0602030504020204"/>
                <a:cs typeface="Lucida Sans Unicode" panose="020B0602030504020204"/>
              </a:rPr>
              <a:t>Other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possible</a:t>
            </a:r>
            <a:r>
              <a:rPr sz="2000" spc="-6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solutions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91000" y="2819400"/>
            <a:ext cx="4191000" cy="1371600"/>
          </a:xfrm>
          <a:custGeom>
            <a:avLst/>
            <a:gdLst/>
            <a:ahLst/>
            <a:cxnLst/>
            <a:rect l="l" t="t" r="r" b="b"/>
            <a:pathLst>
              <a:path w="4191000" h="1371600">
                <a:moveTo>
                  <a:pt x="0" y="0"/>
                </a:moveTo>
                <a:lnTo>
                  <a:pt x="4191000" y="137160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91000" y="2590800"/>
            <a:ext cx="4191000" cy="1371600"/>
          </a:xfrm>
          <a:custGeom>
            <a:avLst/>
            <a:gdLst/>
            <a:ahLst/>
            <a:cxnLst/>
            <a:rect l="l" t="t" r="r" b="b"/>
            <a:pathLst>
              <a:path w="4191000" h="1371600">
                <a:moveTo>
                  <a:pt x="0" y="0"/>
                </a:moveTo>
                <a:lnTo>
                  <a:pt x="4191000" y="137160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91000" y="2209800"/>
            <a:ext cx="4191000" cy="2209800"/>
          </a:xfrm>
          <a:custGeom>
            <a:avLst/>
            <a:gdLst/>
            <a:ahLst/>
            <a:cxnLst/>
            <a:rect l="l" t="t" r="r" b="b"/>
            <a:pathLst>
              <a:path w="4191000" h="2209800">
                <a:moveTo>
                  <a:pt x="0" y="0"/>
                </a:moveTo>
                <a:lnTo>
                  <a:pt x="4191000" y="220980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91000" y="2667000"/>
            <a:ext cx="4191000" cy="1905000"/>
          </a:xfrm>
          <a:custGeom>
            <a:avLst/>
            <a:gdLst/>
            <a:ahLst/>
            <a:cxnLst/>
            <a:rect l="l" t="t" r="r" b="b"/>
            <a:pathLst>
              <a:path w="4191000" h="1905000">
                <a:moveTo>
                  <a:pt x="0" y="0"/>
                </a:moveTo>
                <a:lnTo>
                  <a:pt x="4191000" y="190500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91000" y="2438400"/>
            <a:ext cx="4191000" cy="1600200"/>
          </a:xfrm>
          <a:custGeom>
            <a:avLst/>
            <a:gdLst/>
            <a:ahLst/>
            <a:cxnLst/>
            <a:rect l="l" t="t" r="r" b="b"/>
            <a:pathLst>
              <a:path w="4191000" h="1600200">
                <a:moveTo>
                  <a:pt x="0" y="0"/>
                </a:moveTo>
                <a:lnTo>
                  <a:pt x="4191000" y="160020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Support Vector Machines</a:t>
            </a:r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4019984" y="1709028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3985110"/>
                </a:moveTo>
                <a:lnTo>
                  <a:pt x="4092618" y="3985110"/>
                </a:lnTo>
                <a:lnTo>
                  <a:pt x="4092618" y="0"/>
                </a:lnTo>
                <a:lnTo>
                  <a:pt x="0" y="0"/>
                </a:lnTo>
                <a:lnTo>
                  <a:pt x="0" y="39851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19984" y="1709085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0"/>
                </a:moveTo>
                <a:lnTo>
                  <a:pt x="4092658" y="3985052"/>
                </a:lnTo>
              </a:path>
            </a:pathLst>
          </a:custGeom>
          <a:ln w="1746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19984" y="3416966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266"/>
                </a:lnTo>
              </a:path>
            </a:pathLst>
          </a:custGeom>
          <a:ln w="1745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776226" y="1492383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1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61072" y="3235859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2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53273" y="4271695"/>
            <a:ext cx="3982085" cy="6667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5"/>
              </a:spcBef>
              <a:tabLst>
                <a:tab pos="268605" algn="l"/>
              </a:tabLst>
            </a:pPr>
            <a:r>
              <a:rPr sz="1350" dirty="0">
                <a:solidFill>
                  <a:srgbClr val="2CA1BE"/>
                </a:solidFill>
                <a:latin typeface="Wingdings 3" panose="05040102010807070707"/>
                <a:cs typeface="Wingdings 3" panose="05040102010807070707"/>
              </a:rPr>
              <a:t></a:t>
            </a:r>
            <a:r>
              <a:rPr sz="1350" dirty="0">
                <a:solidFill>
                  <a:srgbClr val="2CA1BE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latin typeface="Lucida Sans Unicode" panose="020B0602030504020204"/>
                <a:cs typeface="Lucida Sans Unicode" panose="020B0602030504020204"/>
              </a:rPr>
              <a:t>Which one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is better? B1 or</a:t>
            </a:r>
            <a:r>
              <a:rPr sz="20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B2?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  <a:tabLst>
                <a:tab pos="268605" algn="l"/>
              </a:tabLst>
            </a:pPr>
            <a:r>
              <a:rPr sz="1350" dirty="0">
                <a:solidFill>
                  <a:srgbClr val="2CA1BE"/>
                </a:solidFill>
                <a:latin typeface="Wingdings 3" panose="05040102010807070707"/>
                <a:cs typeface="Wingdings 3" panose="05040102010807070707"/>
              </a:rPr>
              <a:t></a:t>
            </a:r>
            <a:r>
              <a:rPr sz="1350" dirty="0">
                <a:solidFill>
                  <a:srgbClr val="2CA1BE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latin typeface="Lucida Sans Unicode" panose="020B0602030504020204"/>
                <a:cs typeface="Lucida Sans Unicode" panose="020B0602030504020204"/>
              </a:rPr>
              <a:t>How do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you define</a:t>
            </a:r>
            <a:r>
              <a:rPr sz="2000" spc="-6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better?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SVM: Hyperplane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dirty="0"/>
              <a:t>To separate the two classes of data points, there are </a:t>
            </a:r>
            <a:r>
              <a:rPr lang="en-US" dirty="0">
                <a:solidFill>
                  <a:srgbClr val="00B0F0"/>
                </a:solidFill>
              </a:rPr>
              <a:t>many possible </a:t>
            </a:r>
            <a:r>
              <a:rPr lang="en-US" dirty="0" err="1">
                <a:solidFill>
                  <a:srgbClr val="00B0F0"/>
                </a:solidFill>
              </a:rPr>
              <a:t>hyperplanes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that could be chosen. </a:t>
            </a:r>
            <a:endParaRPr lang="en-US" dirty="0"/>
          </a:p>
          <a:p>
            <a:r>
              <a:rPr lang="en-US" dirty="0"/>
              <a:t>The objective of the support vector machine algorithm is to</a:t>
            </a:r>
            <a:r>
              <a:rPr lang="en-US" dirty="0">
                <a:solidFill>
                  <a:srgbClr val="00B0F0"/>
                </a:solidFill>
              </a:rPr>
              <a:t> find a </a:t>
            </a:r>
            <a:r>
              <a:rPr lang="en-US" dirty="0" err="1">
                <a:solidFill>
                  <a:srgbClr val="00B0F0"/>
                </a:solidFill>
              </a:rPr>
              <a:t>hyperplane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in an N-dimensional </a:t>
            </a:r>
            <a:r>
              <a:rPr lang="en-US" dirty="0" smtClean="0">
                <a:solidFill>
                  <a:srgbClr val="00B0F0"/>
                </a:solidFill>
              </a:rPr>
              <a:t>space</a:t>
            </a:r>
            <a:r>
              <a:rPr lang="en-US" dirty="0" smtClean="0"/>
              <a:t> (</a:t>
            </a:r>
            <a:r>
              <a:rPr lang="en-US" dirty="0"/>
              <a:t>N — the number of features) that distinctly classifies the data points </a:t>
            </a:r>
            <a:r>
              <a:rPr lang="en-MY" altLang="en-US" dirty="0"/>
              <a:t>--&gt; a</a:t>
            </a:r>
            <a:r>
              <a:rPr lang="en-US" dirty="0"/>
              <a:t> plane that </a:t>
            </a:r>
            <a:r>
              <a:rPr lang="en-US" dirty="0">
                <a:solidFill>
                  <a:srgbClr val="FF0000"/>
                </a:solidFill>
              </a:rPr>
              <a:t>has the maximum </a:t>
            </a:r>
            <a:r>
              <a:rPr lang="en-US" dirty="0" smtClean="0">
                <a:solidFill>
                  <a:srgbClr val="FF0000"/>
                </a:solidFill>
              </a:rPr>
              <a:t>margin (gap)</a:t>
            </a:r>
            <a:r>
              <a:rPr lang="en-US" dirty="0" smtClean="0"/>
              <a:t>, </a:t>
            </a:r>
            <a:r>
              <a:rPr lang="en-US" dirty="0" err="1"/>
              <a:t>i.e</a:t>
            </a:r>
            <a:r>
              <a:rPr lang="en-US" dirty="0"/>
              <a:t> the maximum distance between data points of both classes.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pic>
        <p:nvPicPr>
          <p:cNvPr id="8" name="Picture 7" descr="0-9jEWNXTAao7phK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2078355"/>
            <a:ext cx="2755900" cy="2701290"/>
          </a:xfrm>
          <a:prstGeom prst="rect">
            <a:avLst/>
          </a:prstGeom>
        </p:spPr>
      </p:pic>
      <p:pic>
        <p:nvPicPr>
          <p:cNvPr id="9" name="Picture 8" descr="0-0o8xIA4k3gXUDCF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380" y="2078355"/>
            <a:ext cx="2789555" cy="27533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SVM: </a:t>
            </a:r>
            <a:r>
              <a:rPr lang="en-US"/>
              <a:t>Support vectors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Support vectors </a:t>
            </a:r>
            <a:r>
              <a:rPr lang="en-US" dirty="0"/>
              <a:t>are data points that are closer to the </a:t>
            </a:r>
            <a:r>
              <a:rPr lang="en-US" dirty="0" err="1"/>
              <a:t>hyperplane</a:t>
            </a:r>
            <a:r>
              <a:rPr lang="en-US" dirty="0"/>
              <a:t> and influence the position and orientation of the </a:t>
            </a:r>
            <a:r>
              <a:rPr lang="en-US" dirty="0" err="1"/>
              <a:t>hyperplane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Using these support vectors, we </a:t>
            </a:r>
            <a:r>
              <a:rPr lang="en-US" dirty="0">
                <a:solidFill>
                  <a:srgbClr val="00B0F0"/>
                </a:solidFill>
              </a:rPr>
              <a:t>maximize </a:t>
            </a: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margin </a:t>
            </a:r>
            <a:r>
              <a:rPr lang="en-US" dirty="0"/>
              <a:t>of the classifier. </a:t>
            </a:r>
            <a:endParaRPr lang="en-US" dirty="0" smtClean="0"/>
          </a:p>
          <a:p>
            <a:r>
              <a:rPr lang="en-US" dirty="0" smtClean="0"/>
              <a:t>Deleting </a:t>
            </a:r>
            <a:r>
              <a:rPr lang="en-US" dirty="0"/>
              <a:t>the support vectors will change the position of the </a:t>
            </a:r>
            <a:r>
              <a:rPr lang="en-US" dirty="0" err="1"/>
              <a:t>hyperplane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are the </a:t>
            </a:r>
            <a:r>
              <a:rPr lang="en-US" dirty="0">
                <a:solidFill>
                  <a:srgbClr val="00B0F0"/>
                </a:solidFill>
              </a:rPr>
              <a:t>points </a:t>
            </a:r>
            <a:r>
              <a:rPr lang="en-US" dirty="0"/>
              <a:t>that help us build our SVM.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pic>
        <p:nvPicPr>
          <p:cNvPr id="9" name="Content Placeholder 8" descr="0-0o8xIA4k3gXUDCFU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40855" y="1825625"/>
            <a:ext cx="4098925" cy="40443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Support Vector Machines</a:t>
            </a:r>
            <a:endParaRPr lang="en-MY" altLang="en-US"/>
          </a:p>
        </p:txBody>
      </p:sp>
      <p:sp>
        <p:nvSpPr>
          <p:cNvPr id="2" name="object 2"/>
          <p:cNvSpPr/>
          <p:nvPr/>
        </p:nvSpPr>
        <p:spPr>
          <a:xfrm>
            <a:off x="7652994" y="2202313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98172" y="1917720"/>
            <a:ext cx="155215" cy="15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4720" y="291395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7140" y="2486987"/>
            <a:ext cx="155215" cy="15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06801" y="2131205"/>
            <a:ext cx="155215" cy="151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3350" y="3269738"/>
            <a:ext cx="155215" cy="152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2994" y="3696708"/>
            <a:ext cx="155215" cy="152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1016" y="3559238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20619" y="3915101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93715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3716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870" y="4502205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6135" y="469785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38258" y="4128586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20064" y="5107050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6829" y="5338332"/>
            <a:ext cx="146050" cy="142875"/>
          </a:xfrm>
          <a:custGeom>
            <a:avLst/>
            <a:gdLst/>
            <a:ahLst/>
            <a:cxnLst/>
            <a:rect l="l" t="t" r="r" b="b"/>
            <a:pathLst>
              <a:path w="146050" h="142875">
                <a:moveTo>
                  <a:pt x="0" y="142320"/>
                </a:moveTo>
                <a:lnTo>
                  <a:pt x="145516" y="142320"/>
                </a:lnTo>
                <a:lnTo>
                  <a:pt x="145516" y="0"/>
                </a:lnTo>
                <a:lnTo>
                  <a:pt x="0" y="0"/>
                </a:lnTo>
                <a:lnTo>
                  <a:pt x="0" y="1423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19984" y="1709085"/>
            <a:ext cx="4093210" cy="3985260"/>
          </a:xfrm>
          <a:custGeom>
            <a:avLst/>
            <a:gdLst/>
            <a:ahLst/>
            <a:cxnLst/>
            <a:rect l="l" t="t" r="r" b="b"/>
            <a:pathLst>
              <a:path w="4093209" h="3985260">
                <a:moveTo>
                  <a:pt x="0" y="0"/>
                </a:moveTo>
                <a:lnTo>
                  <a:pt x="4092658" y="3985052"/>
                </a:lnTo>
              </a:path>
            </a:pathLst>
          </a:custGeom>
          <a:ln w="1746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19984" y="3416966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266"/>
                </a:lnTo>
              </a:path>
            </a:pathLst>
          </a:custGeom>
          <a:ln w="1745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776226" y="1492383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1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61072" y="3235859"/>
            <a:ext cx="227329" cy="24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15" dirty="0">
                <a:latin typeface="Arial" panose="020B0604020202020204"/>
                <a:cs typeface="Arial" panose="020B0604020202020204"/>
              </a:rPr>
              <a:t>B</a:t>
            </a:r>
            <a:r>
              <a:rPr sz="1500" spc="15" baseline="-28000" dirty="0">
                <a:latin typeface="Arial" panose="020B0604020202020204"/>
                <a:cs typeface="Arial" panose="020B0604020202020204"/>
              </a:rPr>
              <a:t>2</a:t>
            </a:r>
            <a:endParaRPr sz="1500" baseline="-2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19984" y="2207163"/>
            <a:ext cx="3583940" cy="3487420"/>
          </a:xfrm>
          <a:custGeom>
            <a:avLst/>
            <a:gdLst/>
            <a:ahLst/>
            <a:cxnLst/>
            <a:rect l="l" t="t" r="r" b="b"/>
            <a:pathLst>
              <a:path w="3583940" h="3487420">
                <a:moveTo>
                  <a:pt x="0" y="0"/>
                </a:moveTo>
                <a:lnTo>
                  <a:pt x="3583352" y="3486975"/>
                </a:lnTo>
              </a:path>
            </a:pathLst>
          </a:custGeom>
          <a:ln w="1746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02007" y="1709085"/>
            <a:ext cx="3529329" cy="3451860"/>
          </a:xfrm>
          <a:custGeom>
            <a:avLst/>
            <a:gdLst/>
            <a:ahLst/>
            <a:cxnLst/>
            <a:rect l="l" t="t" r="r" b="b"/>
            <a:pathLst>
              <a:path w="3529329" h="3451860">
                <a:moveTo>
                  <a:pt x="0" y="0"/>
                </a:moveTo>
                <a:lnTo>
                  <a:pt x="3528804" y="3451356"/>
                </a:lnTo>
              </a:path>
            </a:pathLst>
          </a:custGeom>
          <a:ln w="17460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19984" y="3488073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348"/>
                </a:lnTo>
              </a:path>
            </a:pathLst>
          </a:custGeom>
          <a:ln w="17458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19984" y="3345777"/>
            <a:ext cx="4093210" cy="569595"/>
          </a:xfrm>
          <a:custGeom>
            <a:avLst/>
            <a:gdLst/>
            <a:ahLst/>
            <a:cxnLst/>
            <a:rect l="l" t="t" r="r" b="b"/>
            <a:pathLst>
              <a:path w="4093209" h="569595">
                <a:moveTo>
                  <a:pt x="0" y="0"/>
                </a:moveTo>
                <a:lnTo>
                  <a:pt x="4092658" y="569266"/>
                </a:lnTo>
              </a:path>
            </a:pathLst>
          </a:custGeom>
          <a:ln w="17458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143728" y="5113660"/>
            <a:ext cx="277495" cy="236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22" baseline="19000" dirty="0">
                <a:latin typeface="Arial" panose="020B0604020202020204"/>
                <a:cs typeface="Arial" panose="020B0604020202020204"/>
              </a:rPr>
              <a:t>b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11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74092" y="3775907"/>
            <a:ext cx="277495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250" spc="15" baseline="19000" dirty="0">
                <a:latin typeface="Arial" panose="020B0604020202020204"/>
                <a:cs typeface="Arial" panose="020B0604020202020204"/>
              </a:rPr>
              <a:t>b</a:t>
            </a:r>
            <a:r>
              <a:rPr sz="1000" spc="5" dirty="0">
                <a:latin typeface="Arial" panose="020B0604020202020204"/>
                <a:cs typeface="Arial" panose="020B0604020202020204"/>
              </a:rPr>
              <a:t>21  </a:t>
            </a:r>
            <a:r>
              <a:rPr sz="2250" spc="15" baseline="19000" dirty="0">
                <a:latin typeface="Arial" panose="020B0604020202020204"/>
                <a:cs typeface="Arial" panose="020B0604020202020204"/>
              </a:rPr>
              <a:t>b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22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14198" y="4977150"/>
            <a:ext cx="443865" cy="433705"/>
          </a:xfrm>
          <a:custGeom>
            <a:avLst/>
            <a:gdLst/>
            <a:ahLst/>
            <a:cxnLst/>
            <a:rect l="l" t="t" r="r" b="b"/>
            <a:pathLst>
              <a:path w="443864" h="433704">
                <a:moveTo>
                  <a:pt x="0" y="433565"/>
                </a:moveTo>
                <a:lnTo>
                  <a:pt x="443259" y="0"/>
                </a:lnTo>
              </a:path>
            </a:pathLst>
          </a:custGeom>
          <a:ln w="58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63211" y="5388066"/>
            <a:ext cx="74295" cy="73025"/>
          </a:xfrm>
          <a:custGeom>
            <a:avLst/>
            <a:gdLst/>
            <a:ahLst/>
            <a:cxnLst/>
            <a:rect l="l" t="t" r="r" b="b"/>
            <a:pathLst>
              <a:path w="74295" h="73025">
                <a:moveTo>
                  <a:pt x="37074" y="0"/>
                </a:moveTo>
                <a:lnTo>
                  <a:pt x="0" y="72465"/>
                </a:lnTo>
                <a:lnTo>
                  <a:pt x="74149" y="36232"/>
                </a:lnTo>
                <a:lnTo>
                  <a:pt x="37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34296" y="4927318"/>
            <a:ext cx="74295" cy="73025"/>
          </a:xfrm>
          <a:custGeom>
            <a:avLst/>
            <a:gdLst/>
            <a:ahLst/>
            <a:cxnLst/>
            <a:rect l="l" t="t" r="r" b="b"/>
            <a:pathLst>
              <a:path w="74295" h="73025">
                <a:moveTo>
                  <a:pt x="74067" y="0"/>
                </a:moveTo>
                <a:lnTo>
                  <a:pt x="0" y="36249"/>
                </a:lnTo>
                <a:lnTo>
                  <a:pt x="36992" y="72498"/>
                </a:lnTo>
                <a:lnTo>
                  <a:pt x="74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019984" y="1709028"/>
            <a:ext cx="4093210" cy="367411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R="433070" algn="r">
              <a:lnSpc>
                <a:spcPct val="100000"/>
              </a:lnSpc>
            </a:pPr>
            <a:r>
              <a:rPr sz="1250" spc="15" dirty="0">
                <a:latin typeface="Arial" panose="020B0604020202020204"/>
                <a:cs typeface="Arial" panose="020B0604020202020204"/>
              </a:rPr>
              <a:t>m</a:t>
            </a:r>
            <a:r>
              <a:rPr sz="1250" spc="10" dirty="0">
                <a:latin typeface="Arial" panose="020B0604020202020204"/>
                <a:cs typeface="Arial" panose="020B0604020202020204"/>
              </a:rPr>
              <a:t>a</a:t>
            </a:r>
            <a:r>
              <a:rPr sz="1250" spc="5" dirty="0">
                <a:latin typeface="Arial" panose="020B0604020202020204"/>
                <a:cs typeface="Arial" panose="020B0604020202020204"/>
              </a:rPr>
              <a:t>r</a:t>
            </a:r>
            <a:r>
              <a:rPr sz="1250" spc="10" dirty="0">
                <a:latin typeface="Arial" panose="020B0604020202020204"/>
                <a:cs typeface="Arial" panose="020B0604020202020204"/>
              </a:rPr>
              <a:t>g</a:t>
            </a:r>
            <a:r>
              <a:rPr sz="1250" dirty="0">
                <a:latin typeface="Arial" panose="020B0604020202020204"/>
                <a:cs typeface="Arial" panose="020B0604020202020204"/>
              </a:rPr>
              <a:t>i</a:t>
            </a:r>
            <a:r>
              <a:rPr sz="1250" spc="10" dirty="0">
                <a:latin typeface="Arial" panose="020B0604020202020204"/>
                <a:cs typeface="Arial" panose="020B0604020202020204"/>
              </a:rPr>
              <a:t>n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92553" y="5679825"/>
            <a:ext cx="8086090" cy="486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2565">
              <a:lnSpc>
                <a:spcPts val="1550"/>
              </a:lnSpc>
              <a:spcBef>
                <a:spcPts val="95"/>
              </a:spcBef>
            </a:pPr>
            <a:r>
              <a:rPr sz="2250" spc="15" baseline="19000" dirty="0">
                <a:latin typeface="Arial" panose="020B0604020202020204"/>
                <a:cs typeface="Arial" panose="020B0604020202020204"/>
              </a:rPr>
              <a:t>b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12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12700" algn="ctr">
              <a:lnSpc>
                <a:spcPts val="2150"/>
              </a:lnSpc>
              <a:tabLst>
                <a:tab pos="268605" algn="l"/>
              </a:tabLst>
            </a:pP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Find </a:t>
            </a:r>
            <a:r>
              <a:rPr sz="2000" dirty="0">
                <a:latin typeface="Lucida Sans Unicode" panose="020B0602030504020204"/>
                <a:cs typeface="Lucida Sans Unicode" panose="020B0602030504020204"/>
              </a:rPr>
              <a:t>hyperplane </a:t>
            </a:r>
            <a:r>
              <a:rPr sz="2000" dirty="0">
                <a:solidFill>
                  <a:srgbClr val="FF0000"/>
                </a:solidFill>
                <a:latin typeface="Lucida Sans Unicode" panose="020B0602030504020204"/>
                <a:cs typeface="Lucida Sans Unicode" panose="020B0602030504020204"/>
              </a:rPr>
              <a:t>maximizes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the </a:t>
            </a:r>
            <a:r>
              <a:rPr sz="2000" dirty="0">
                <a:latin typeface="Lucida Sans Unicode" panose="020B0602030504020204"/>
                <a:cs typeface="Lucida Sans Unicode" panose="020B0602030504020204"/>
              </a:rPr>
              <a:t>margin =&gt;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B1 is better than</a:t>
            </a:r>
            <a:r>
              <a:rPr sz="2000" spc="-9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Sans Unicode" panose="020B0602030504020204"/>
                <a:cs typeface="Lucida Sans Unicode" panose="020B0602030504020204"/>
              </a:rPr>
              <a:t>B2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  <a:endParaRPr lang="en-US" altLang="en-US"/>
          </a:p>
        </p:txBody>
      </p:sp>
      <p:sp>
        <p:nvSpPr>
          <p:cNvPr id="19458" name="Rectangle 3"/>
          <p:cNvSpPr>
            <a:spLocks noGrp="1"/>
          </p:cNvSpPr>
          <p:nvPr>
            <p:ph type="body" sz="half"/>
          </p:nvPr>
        </p:nvSpPr>
        <p:spPr>
          <a:xfrm>
            <a:off x="1828800" y="5797550"/>
            <a:ext cx="8534400" cy="381000"/>
          </a:xfrm>
        </p:spPr>
        <p:txBody>
          <a:bodyPr vert="horz" wrap="square" lIns="90488" tIns="44450" rIns="90488" bIns="44450" anchor="t">
            <a:normAutofit/>
          </a:bodyPr>
          <a:lstStyle>
            <a:lvl1pPr lvl="0">
              <a:defRPr sz="24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algn="ctr">
              <a:lnSpc>
                <a:spcPct val="90000"/>
              </a:lnSpc>
            </a:pPr>
            <a:r>
              <a:rPr lang="en-US" altLang="en-US" sz="2000"/>
              <a:t>Find the hyperplane that optimizes both factors</a:t>
            </a:r>
            <a:endParaRPr lang="en-US" altLang="en-US" sz="2000"/>
          </a:p>
        </p:txBody>
      </p:sp>
      <p:graphicFrame>
        <p:nvGraphicFramePr>
          <p:cNvPr id="19459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886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" r:id="rId1" imgW="7499350" imgH="7268210" progId="Visio.Drawing.6">
                  <p:embed/>
                </p:oleObj>
              </mc:Choice>
              <mc:Fallback>
                <p:oleObj name="" r:id="rId1" imgW="7499350" imgH="7268210" progId="Visio.Drawing.6">
                  <p:embed/>
                  <p:pic>
                    <p:nvPicPr>
                      <p:cNvPr id="0" name="Picture 56331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3886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4572000" y="2971800"/>
            <a:ext cx="152400" cy="1524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endParaRPr lang="en-US" altLang="en-US" sz="1400" b="1"/>
          </a:p>
        </p:txBody>
      </p:sp>
      <p:sp>
        <p:nvSpPr>
          <p:cNvPr id="4" name="Rectangle 3"/>
          <p:cNvSpPr/>
          <p:nvPr/>
        </p:nvSpPr>
        <p:spPr>
          <a:xfrm>
            <a:off x="7874000" y="3784600"/>
            <a:ext cx="152400" cy="152400"/>
          </a:xfrm>
          <a:prstGeom prst="rect">
            <a:avLst/>
          </a:prstGeom>
          <a:solidFill>
            <a:srgbClr val="006600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endParaRPr lang="en-US" altLang="en-US" sz="1400" b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Classification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half" idx="1"/>
          </p:nvPr>
        </p:nvGraphicFramePr>
        <p:xfrm>
          <a:off x="838200" y="1588770"/>
          <a:ext cx="6225540" cy="413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" r:id="rId1" imgW="6629400" imgH="4400550" progId="Paint.Picture">
                  <p:embed/>
                </p:oleObj>
              </mc:Choice>
              <mc:Fallback>
                <p:oleObj name="" r:id="rId1" imgW="6629400" imgH="44005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588770"/>
                        <a:ext cx="6225540" cy="413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>
            <p:ph sz="half" idx="2"/>
          </p:nvPr>
        </p:nvGraphicFramePr>
        <p:xfrm>
          <a:off x="7374255" y="1614170"/>
          <a:ext cx="4398010" cy="404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985"/>
                <a:gridCol w="955040"/>
                <a:gridCol w="1089660"/>
                <a:gridCol w="1017270"/>
                <a:gridCol w="821055"/>
              </a:tblGrid>
              <a:tr h="1034415">
                <a:tc>
                  <a:txBody>
                    <a:bodyPr/>
                    <a:p>
                      <a:pPr marL="26670" algn="ctr">
                        <a:lnSpc>
                          <a:spcPts val="1575"/>
                        </a:lnSpc>
                      </a:pPr>
                      <a:r>
                        <a:rPr sz="1350" i="1" spc="4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Tid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p>
                      <a:pPr marL="26670" algn="ctr">
                        <a:lnSpc>
                          <a:spcPts val="1575"/>
                        </a:lnSpc>
                      </a:pP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Refund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p>
                      <a:pPr marL="52070" marR="254635" algn="ctr">
                        <a:lnSpc>
                          <a:spcPts val="1580"/>
                        </a:lnSpc>
                        <a:spcBef>
                          <a:spcPts val="40"/>
                        </a:spcBef>
                      </a:pPr>
                      <a:r>
                        <a:rPr sz="1350" b="1" spc="11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350" b="1" spc="5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35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350" b="1" spc="4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35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  </a:t>
                      </a:r>
                      <a:r>
                        <a:rPr sz="1350" b="1" spc="6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Status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08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p>
                      <a:pPr marL="52070" marR="99695" algn="ctr">
                        <a:lnSpc>
                          <a:spcPts val="1580"/>
                        </a:lnSpc>
                        <a:spcBef>
                          <a:spcPts val="40"/>
                        </a:spcBef>
                      </a:pPr>
                      <a:r>
                        <a:rPr sz="135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axa</a:t>
                      </a:r>
                      <a:r>
                        <a:rPr sz="1350" b="1" spc="8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b</a:t>
                      </a:r>
                      <a:r>
                        <a:rPr sz="1350" b="1" spc="3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r>
                        <a:rPr sz="135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  </a:t>
                      </a: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Income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080" marB="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350" b="1" spc="7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Evade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5100" marB="0">
                    <a:solidFill>
                      <a:srgbClr val="000080"/>
                    </a:solidFill>
                  </a:tcPr>
                </a:tc>
              </a:tr>
              <a:tr h="26035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125K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59715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100K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60985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70K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6035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120K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46609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95K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5244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6035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60K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46482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5" dirty="0">
                          <a:latin typeface="Arial" panose="020B0604020202020204"/>
                          <a:cs typeface="Arial" panose="020B0604020202020204"/>
                        </a:rPr>
                        <a:t>Divorced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220K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59715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85K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34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6035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dirty="0">
                          <a:latin typeface="Arial" panose="020B0604020202020204"/>
                          <a:cs typeface="Arial" panose="020B0604020202020204"/>
                        </a:rPr>
                        <a:t>9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Married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75K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12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solidFill>
                      <a:srgbClr val="C0C0C0"/>
                    </a:solidFill>
                  </a:tcPr>
                </a:tc>
              </a:tr>
              <a:tr h="260350"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120" dirty="0">
                          <a:latin typeface="Arial" panose="020B0604020202020204"/>
                          <a:cs typeface="Arial" panose="020B0604020202020204"/>
                        </a:rPr>
                        <a:t>No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60" dirty="0">
                          <a:latin typeface="Arial" panose="020B0604020202020204"/>
                          <a:cs typeface="Arial" panose="020B0604020202020204"/>
                        </a:rPr>
                        <a:t>Single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p>
                      <a:pPr marL="5207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350" spc="85" dirty="0">
                          <a:latin typeface="Arial" panose="020B0604020202020204"/>
                          <a:cs typeface="Arial" panose="020B0604020202020204"/>
                        </a:rPr>
                        <a:t>90K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3975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p>
                      <a:pPr marL="755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50" b="1" spc="65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Yes</a:t>
                      </a:r>
                      <a:endParaRPr sz="13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4610" marB="0">
                    <a:lnL w="9525">
                      <a:solidFill>
                        <a:srgbClr val="000080"/>
                      </a:solidFill>
                      <a:prstDash val="solid"/>
                    </a:lnL>
                    <a:lnR w="9525">
                      <a:solidFill>
                        <a:srgbClr val="000080"/>
                      </a:solidFill>
                      <a:prstDash val="solid"/>
                    </a:lnR>
                    <a:lnB w="9525">
                      <a:solidFill>
                        <a:srgbClr val="00008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 smtClean="0"/>
              <a:t>Separability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</p:nvPr>
        </p:nvGraphicFramePr>
        <p:xfrm>
          <a:off x="980440" y="1691005"/>
          <a:ext cx="7832725" cy="444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" r:id="rId1" imgW="6829425" imgH="3876675" progId="Paint.Picture">
                  <p:embed/>
                </p:oleObj>
              </mc:Choice>
              <mc:Fallback>
                <p:oleObj name="" r:id="rId1" imgW="6829425" imgH="38766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0440" y="1691005"/>
                        <a:ext cx="7832725" cy="4446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altLang="en-US"/>
              <a:t>Bayes Classifiers</a:t>
            </a:r>
            <a:endParaRPr lang="en-MY" alt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Margin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Y" altLang="en-US" dirty="0">
                <a:solidFill>
                  <a:srgbClr val="00B0F0"/>
                </a:solidFill>
              </a:rPr>
              <a:t>M</a:t>
            </a:r>
            <a:r>
              <a:rPr lang="en-US" dirty="0" err="1">
                <a:solidFill>
                  <a:srgbClr val="00B0F0"/>
                </a:solidFill>
              </a:rPr>
              <a:t>aximum</a:t>
            </a:r>
            <a:r>
              <a:rPr lang="en-US" dirty="0">
                <a:solidFill>
                  <a:srgbClr val="00B0F0"/>
                </a:solidFill>
              </a:rPr>
              <a:t> margin </a:t>
            </a:r>
            <a:r>
              <a:rPr lang="en-US" dirty="0"/>
              <a:t>solution: </a:t>
            </a:r>
            <a:endParaRPr lang="en-US" dirty="0"/>
          </a:p>
          <a:p>
            <a:pPr lvl="1"/>
            <a:r>
              <a:rPr lang="en-US" dirty="0"/>
              <a:t>most stable under perturbations of the inputs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262370" y="2040549"/>
          <a:ext cx="5181600" cy="325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" r:id="rId1" imgW="5562600" imgH="3495675" progId="Paint.Picture">
                  <p:embed/>
                </p:oleObj>
              </mc:Choice>
              <mc:Fallback>
                <p:oleObj name="" r:id="rId1" imgW="5562600" imgH="34956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62370" y="2040549"/>
                        <a:ext cx="5181600" cy="325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/>
              <a:t>Large Margin Intuition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947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Maximizing </a:t>
            </a:r>
            <a:r>
              <a:rPr lang="en-US" sz="2400" b="1" dirty="0"/>
              <a:t>the margin</a:t>
            </a:r>
            <a:r>
              <a:rPr lang="en-US" sz="2400" dirty="0"/>
              <a:t> provides some reinforcement so that future data points can be classified with more </a:t>
            </a:r>
            <a:r>
              <a:rPr lang="en-US" sz="2400" dirty="0" smtClean="0"/>
              <a:t>confidence.</a:t>
            </a:r>
            <a:endParaRPr lang="en-US" sz="2400" dirty="0"/>
          </a:p>
          <a:p>
            <a:r>
              <a:rPr lang="en-MY" altLang="en-US" sz="2400" b="1" dirty="0">
                <a:solidFill>
                  <a:srgbClr val="00B0F0"/>
                </a:solidFill>
              </a:rPr>
              <a:t>Margin</a:t>
            </a:r>
            <a:r>
              <a:rPr lang="en-MY" altLang="en-US" sz="2400" dirty="0"/>
              <a:t>: R</a:t>
            </a:r>
            <a:r>
              <a:rPr lang="en-US" sz="2400" dirty="0" err="1"/>
              <a:t>einforcement</a:t>
            </a:r>
            <a:r>
              <a:rPr lang="en-US" sz="2400" dirty="0"/>
              <a:t> range of values </a:t>
            </a:r>
            <a:endParaRPr lang="en-US" sz="2400" dirty="0"/>
          </a:p>
          <a:p>
            <a:pPr lvl="1"/>
            <a:r>
              <a:rPr lang="en-US" sz="2055" b="1" dirty="0"/>
              <a:t>[-1,1]</a:t>
            </a:r>
            <a:endParaRPr lang="en-US" sz="2055" b="1" dirty="0"/>
          </a:p>
          <a:p>
            <a:r>
              <a:rPr lang="en-MY" altLang="en-US" sz="2400" dirty="0"/>
              <a:t>W</a:t>
            </a:r>
            <a:r>
              <a:rPr lang="en-US" sz="2400" dirty="0"/>
              <a:t>e take the output of the linear function and if that output is greater than 1, we identify it with one class and if the output is -1, we identify is with another class.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3"/>
          </p:nvPr>
        </p:nvGraphicFramePr>
        <p:xfrm>
          <a:off x="6871970" y="794702"/>
          <a:ext cx="4895215" cy="500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8" name="" r:id="rId1" imgW="4695825" imgH="5305425" progId="Paint.Picture">
                  <p:embed/>
                </p:oleObj>
              </mc:Choice>
              <mc:Fallback>
                <p:oleObj name="" r:id="rId1" imgW="4695825" imgH="53054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71970" y="794702"/>
                        <a:ext cx="4895215" cy="500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0488" tIns="44450" rIns="90488" bIns="44450" anchor="b"/>
          <a:lstStyle/>
          <a:p>
            <a:r>
              <a:rPr lang="en-US" altLang="en-US"/>
              <a:t>Linear SVM</a:t>
            </a:r>
            <a:endParaRPr lang="en-US" altLang="en-US"/>
          </a:p>
        </p:txBody>
      </p:sp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xfrm>
            <a:off x="959485" y="1691005"/>
            <a:ext cx="10515600" cy="4351338"/>
          </a:xfrm>
        </p:spPr>
        <p:txBody>
          <a:bodyPr vert="horz" wrap="square" lIns="90488" tIns="44450" rIns="90488" bIns="44450" anchor="t"/>
          <a:lstStyle/>
          <a:p>
            <a:endParaRPr lang="en-US" altLang="en-US" dirty="0" smtClean="0"/>
          </a:p>
          <a:p>
            <a:r>
              <a:rPr lang="en-US" altLang="en-US" dirty="0" smtClean="0"/>
              <a:t>Linear </a:t>
            </a:r>
            <a:r>
              <a:rPr lang="en-US" altLang="en-US" dirty="0"/>
              <a:t>model: 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00B0F0"/>
                </a:solidFill>
              </a:rPr>
              <a:t>Learning the model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is equivalent to determining the values of </a:t>
            </a:r>
            <a:r>
              <a:rPr lang="en-MY" altLang="en-US" i="1" dirty="0"/>
              <a:t>w</a:t>
            </a:r>
            <a:r>
              <a:rPr lang="en-MY" altLang="en-US" dirty="0"/>
              <a:t> and </a:t>
            </a:r>
            <a:r>
              <a:rPr lang="en-MY" altLang="en-US" i="1" dirty="0"/>
              <a:t>b</a:t>
            </a:r>
            <a:endParaRPr lang="en-US" altLang="en-US" dirty="0"/>
          </a:p>
          <a:p>
            <a:pPr lvl="1"/>
            <a:r>
              <a:rPr lang="en-US" altLang="en-US" dirty="0"/>
              <a:t>How to find </a:t>
            </a:r>
            <a:r>
              <a:rPr lang="en-MY" altLang="en-US" i="1" dirty="0"/>
              <a:t>w</a:t>
            </a:r>
            <a:r>
              <a:rPr lang="en-MY" altLang="en-US" dirty="0"/>
              <a:t> and </a:t>
            </a:r>
            <a:r>
              <a:rPr lang="en-MY" altLang="en-US" i="1" dirty="0"/>
              <a:t>b</a:t>
            </a:r>
            <a:r>
              <a:rPr lang="en-US" altLang="en-US" dirty="0"/>
              <a:t> from training data?</a:t>
            </a:r>
            <a:endParaRPr lang="en-US" altLang="en-US" dirty="0"/>
          </a:p>
        </p:txBody>
      </p:sp>
      <p:graphicFrame>
        <p:nvGraphicFramePr>
          <p:cNvPr id="13315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3383598" y="2026762"/>
          <a:ext cx="3434715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" r:id="rId1" imgW="1841500" imgH="457200" progId="Equation.3">
                  <p:embed/>
                </p:oleObj>
              </mc:Choice>
              <mc:Fallback>
                <p:oleObj name="" r:id="rId1" imgW="1841500" imgH="457200" progId="Equation.3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3383598" y="2026762"/>
                        <a:ext cx="3434715" cy="85344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/>
          <p:nvPr/>
        </p:nvGraphicFramePr>
        <p:xfrm>
          <a:off x="2090420" y="2078355"/>
          <a:ext cx="8011160" cy="2701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" r:id="rId1" imgW="6629400" imgH="2343150" progId="Paint.Picture">
                  <p:embed/>
                </p:oleObj>
              </mc:Choice>
              <mc:Fallback>
                <p:oleObj name="" r:id="rId1" imgW="6629400" imgH="23431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0420" y="2078355"/>
                        <a:ext cx="8011160" cy="2701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Linear SVM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linear </a:t>
            </a:r>
            <a:r>
              <a:rPr lang="en-US" dirty="0" smtClean="0"/>
              <a:t>classifier has </a:t>
            </a:r>
            <a:r>
              <a:rPr lang="en-US" dirty="0"/>
              <a:t>the form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2D the discriminant is a </a:t>
            </a:r>
            <a:r>
              <a:rPr lang="en-US" dirty="0">
                <a:solidFill>
                  <a:srgbClr val="00B0F0"/>
                </a:solidFill>
              </a:rPr>
              <a:t>line</a:t>
            </a:r>
            <a:endParaRPr lang="en-US" dirty="0"/>
          </a:p>
          <a:p>
            <a:pPr lvl="1"/>
            <a:r>
              <a:rPr lang="en-MY" altLang="en-US" b="1" dirty="0"/>
              <a:t>w</a:t>
            </a:r>
            <a:r>
              <a:rPr lang="en-MY" altLang="en-US" dirty="0"/>
              <a:t> </a:t>
            </a:r>
            <a:r>
              <a:rPr lang="en-MY" altLang="en-US" dirty="0" err="1"/>
              <a:t>i</a:t>
            </a:r>
            <a:r>
              <a:rPr lang="en-US" dirty="0"/>
              <a:t>s the </a:t>
            </a:r>
            <a:r>
              <a:rPr lang="en-US" b="1" dirty="0" smtClean="0"/>
              <a:t>normal </a:t>
            </a:r>
            <a:r>
              <a:rPr lang="en-US" dirty="0" smtClean="0"/>
              <a:t>(perpendicular to gradient) </a:t>
            </a:r>
            <a:r>
              <a:rPr lang="en-US" dirty="0"/>
              <a:t>to the line, and </a:t>
            </a:r>
            <a:r>
              <a:rPr lang="en-US" b="1" dirty="0"/>
              <a:t>b</a:t>
            </a:r>
            <a:r>
              <a:rPr lang="en-US" dirty="0"/>
              <a:t> the </a:t>
            </a:r>
            <a:r>
              <a:rPr lang="en-US" b="1" dirty="0" smtClean="0"/>
              <a:t>bias </a:t>
            </a:r>
            <a:endParaRPr lang="en-US" dirty="0"/>
          </a:p>
          <a:p>
            <a:pPr lvl="1"/>
            <a:r>
              <a:rPr lang="en-MY" altLang="en-US" b="1" dirty="0"/>
              <a:t>w</a:t>
            </a:r>
            <a:r>
              <a:rPr lang="en-MY" altLang="en-US" dirty="0"/>
              <a:t> </a:t>
            </a:r>
            <a:r>
              <a:rPr lang="en-US" dirty="0"/>
              <a:t>is known as the </a:t>
            </a:r>
            <a:r>
              <a:rPr lang="en-US" b="1" dirty="0"/>
              <a:t>weight vector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/>
          <p:nvPr/>
        </p:nvGraphicFramePr>
        <p:xfrm>
          <a:off x="8153400" y="4639310"/>
          <a:ext cx="3013075" cy="66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" name="" r:id="rId1" imgW="2819400" imgH="514350" progId="Paint.Picture">
                  <p:embed/>
                </p:oleObj>
              </mc:Choice>
              <mc:Fallback>
                <p:oleObj name="" r:id="rId1" imgW="2819400" imgH="5143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53400" y="4639310"/>
                        <a:ext cx="3013075" cy="661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7055"/>
            <a:ext cx="10515600" cy="4351338"/>
          </a:xfrm>
        </p:spPr>
        <p:txBody>
          <a:bodyPr>
            <a:normAutofit fontScale="975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linear classifier</a:t>
            </a:r>
            <a:r>
              <a:rPr lang="en-US" dirty="0"/>
              <a:t> has the form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3D the discriminant is a </a:t>
            </a:r>
            <a:r>
              <a:rPr lang="en-US" b="1" dirty="0"/>
              <a:t>plane</a:t>
            </a:r>
            <a:r>
              <a:rPr lang="en-US" dirty="0"/>
              <a:t>, and in </a:t>
            </a:r>
            <a:r>
              <a:rPr lang="en-US" dirty="0" err="1"/>
              <a:t>nD</a:t>
            </a:r>
            <a:r>
              <a:rPr lang="en-US" dirty="0"/>
              <a:t> it is a </a:t>
            </a:r>
            <a:r>
              <a:rPr lang="en-US" b="1" dirty="0" err="1"/>
              <a:t>hyperplane</a:t>
            </a:r>
            <a:endParaRPr lang="en-US" b="1" dirty="0"/>
          </a:p>
          <a:p>
            <a:r>
              <a:rPr lang="en-US" dirty="0">
                <a:sym typeface="+mn-ea"/>
              </a:rPr>
              <a:t>Given linearly separable data </a:t>
            </a:r>
            <a:r>
              <a:rPr lang="en-US" i="1" dirty="0">
                <a:sym typeface="+mn-ea"/>
              </a:rPr>
              <a:t>x</a:t>
            </a:r>
            <a:r>
              <a:rPr lang="en-MY" altLang="en-US" i="1" baseline="-25000" dirty="0" err="1">
                <a:sym typeface="+mn-ea"/>
              </a:rPr>
              <a:t>i</a:t>
            </a:r>
            <a:r>
              <a:rPr lang="en-US" i="1" dirty="0">
                <a:sym typeface="+mn-ea"/>
              </a:rPr>
              <a:t> </a:t>
            </a:r>
            <a:r>
              <a:rPr lang="en-US" dirty="0">
                <a:sym typeface="+mn-ea"/>
              </a:rPr>
              <a:t>labelled into two categories </a:t>
            </a:r>
            <a:r>
              <a:rPr lang="en-US" dirty="0" err="1">
                <a:sym typeface="+mn-ea"/>
              </a:rPr>
              <a:t>y</a:t>
            </a:r>
            <a:r>
              <a:rPr lang="en-US" baseline="-25000" dirty="0" err="1">
                <a:sym typeface="+mn-ea"/>
              </a:rPr>
              <a:t>i</a:t>
            </a:r>
            <a:r>
              <a:rPr lang="en-US" dirty="0">
                <a:sym typeface="+mn-ea"/>
              </a:rPr>
              <a:t> = {-1,1} , find a </a:t>
            </a:r>
            <a:r>
              <a:rPr lang="en-US" b="1" dirty="0">
                <a:solidFill>
                  <a:srgbClr val="00B0F0"/>
                </a:solidFill>
                <a:sym typeface="+mn-ea"/>
              </a:rPr>
              <a:t>weight vector</a:t>
            </a:r>
            <a:r>
              <a:rPr lang="en-MY" altLang="en-US" b="1" dirty="0">
                <a:solidFill>
                  <a:srgbClr val="00B0F0"/>
                </a:solidFill>
                <a:sym typeface="+mn-ea"/>
              </a:rPr>
              <a:t>,</a:t>
            </a:r>
            <a:r>
              <a:rPr lang="en-US" b="1" dirty="0">
                <a:sym typeface="+mn-ea"/>
              </a:rPr>
              <a:t> </a:t>
            </a:r>
            <a:r>
              <a:rPr lang="en-US" b="1" dirty="0">
                <a:solidFill>
                  <a:srgbClr val="00B0F0"/>
                </a:solidFill>
                <a:sym typeface="+mn-ea"/>
              </a:rPr>
              <a:t>w</a:t>
            </a:r>
            <a:r>
              <a:rPr lang="en-US" dirty="0">
                <a:sym typeface="+mn-ea"/>
              </a:rPr>
              <a:t> such that the discriminant function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separates the categories for </a:t>
            </a:r>
            <a:r>
              <a:rPr lang="en-US" dirty="0" err="1"/>
              <a:t>i</a:t>
            </a:r>
            <a:r>
              <a:rPr lang="en-US" dirty="0"/>
              <a:t> = 1, .., N</a:t>
            </a:r>
            <a:endParaRPr lang="en-US"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how can we find this separating </a:t>
            </a:r>
            <a:r>
              <a:rPr lang="en-US" dirty="0" err="1" smtClean="0">
                <a:solidFill>
                  <a:srgbClr val="FF0000"/>
                </a:solidFill>
              </a:rPr>
              <a:t>hyperplane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/>
          <p:nvPr/>
        </p:nvGraphicFramePr>
        <p:xfrm>
          <a:off x="5386070" y="473869"/>
          <a:ext cx="680593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" name="" r:id="rId3" imgW="6172200" imgH="2524125" progId="Paint.Picture">
                  <p:embed/>
                </p:oleObj>
              </mc:Choice>
              <mc:Fallback>
                <p:oleObj name="" r:id="rId3" imgW="6172200" imgH="25241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6070" y="473869"/>
                        <a:ext cx="680593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690"/>
            <a:ext cx="10515600" cy="1325563"/>
          </a:xfrm>
        </p:spPr>
        <p:txBody>
          <a:bodyPr/>
          <a:lstStyle/>
          <a:p>
            <a:r>
              <a:rPr lang="en-US"/>
              <a:t>Linear SVM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example in 2D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946785" y="1323340"/>
          <a:ext cx="7094855" cy="482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0" name="" r:id="rId1" imgW="6991350" imgH="4752975" progId="Paint.Picture">
                  <p:embed/>
                </p:oleObj>
              </mc:Choice>
              <mc:Fallback>
                <p:oleObj name="" r:id="rId1" imgW="6991350" imgH="47529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6785" y="1323340"/>
                        <a:ext cx="7094855" cy="482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8345805" y="1583055"/>
            <a:ext cx="373253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is the best w?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if the data is linearly separable, then the algorithm will converge</a:t>
            </a:r>
            <a:r>
              <a:rPr lang="en-MY" altLang="en-US" sz="2400" dirty="0">
                <a:sym typeface="+mn-ea"/>
              </a:rPr>
              <a:t>, </a:t>
            </a:r>
            <a:r>
              <a:rPr lang="en-US" sz="2400" dirty="0">
                <a:sym typeface="+mn-ea"/>
              </a:rPr>
              <a:t>convergence can be slow …separating line close to training data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we would prefer a </a:t>
            </a:r>
            <a:r>
              <a:rPr lang="en-US" sz="2400" dirty="0">
                <a:solidFill>
                  <a:srgbClr val="00B0F0"/>
                </a:solidFill>
                <a:sym typeface="+mn-ea"/>
              </a:rPr>
              <a:t>larger margin</a:t>
            </a:r>
            <a:r>
              <a:rPr lang="en-US" sz="2400" dirty="0">
                <a:sym typeface="+mn-ea"/>
              </a:rPr>
              <a:t> for generalization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15088" y="1323340"/>
            <a:ext cx="385762" cy="605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24924" y="954008"/>
            <a:ext cx="478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Update the </a:t>
            </a:r>
            <a:r>
              <a:rPr lang="en-MY" dirty="0" err="1" smtClean="0"/>
              <a:t>hyperplane</a:t>
            </a:r>
            <a:r>
              <a:rPr lang="en-MY" dirty="0" smtClean="0"/>
              <a:t> (classifier linear function)</a:t>
            </a:r>
            <a:endParaRPr lang="en-MY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SVM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</p:nvPr>
        </p:nvGraphicFramePr>
        <p:xfrm>
          <a:off x="2599690" y="1833880"/>
          <a:ext cx="6991350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" r:id="rId1" imgW="6991350" imgH="4333875" progId="Paint.Picture">
                  <p:embed/>
                </p:oleObj>
              </mc:Choice>
              <mc:Fallback>
                <p:oleObj name="" r:id="rId1" imgW="6991350" imgH="43338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9690" y="1833880"/>
                        <a:ext cx="6991350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0488" tIns="44450" rIns="90488" bIns="44450" anchor="b"/>
          <a:lstStyle/>
          <a:p>
            <a:r>
              <a:rPr lang="en-US" altLang="en-US" dirty="0"/>
              <a:t>Learning Linear SVM</a:t>
            </a:r>
            <a:endParaRPr lang="en-US" altLang="en-US" dirty="0"/>
          </a:p>
        </p:txBody>
      </p:sp>
      <p:sp>
        <p:nvSpPr>
          <p:cNvPr id="1638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0488" tIns="44450" rIns="90488" bIns="44450" anchor="t"/>
          <a:lstStyle/>
          <a:p>
            <a:r>
              <a:rPr lang="en-US" altLang="en-US" dirty="0">
                <a:solidFill>
                  <a:srgbClr val="0070C0"/>
                </a:solidFill>
              </a:rPr>
              <a:t>Decision boundary</a:t>
            </a:r>
            <a:r>
              <a:rPr lang="en-US" altLang="en-US" dirty="0"/>
              <a:t> depends only on support vectors</a:t>
            </a:r>
            <a:endParaRPr lang="en-US" altLang="en-US" dirty="0"/>
          </a:p>
          <a:p>
            <a:pPr lvl="1"/>
            <a:r>
              <a:rPr lang="en-US" altLang="en-US" dirty="0" smtClean="0"/>
              <a:t>If </a:t>
            </a:r>
            <a:r>
              <a:rPr lang="en-US" altLang="en-US" dirty="0"/>
              <a:t>you have data set with </a:t>
            </a:r>
            <a:r>
              <a:rPr lang="en-MY" altLang="en-US" dirty="0"/>
              <a:t>the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same support vectors</a:t>
            </a:r>
            <a:r>
              <a:rPr lang="en-US" altLang="en-US" dirty="0"/>
              <a:t>, decision boundary will not change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How to classify using SVM once</a:t>
            </a:r>
            <a:r>
              <a:rPr lang="en-US" altLang="en-US" b="1" i="1" dirty="0"/>
              <a:t> </a:t>
            </a:r>
            <a:r>
              <a:rPr lang="en-US" altLang="en-US" i="1" dirty="0"/>
              <a:t>w</a:t>
            </a:r>
            <a:r>
              <a:rPr lang="en-US" altLang="en-US" b="1" i="1" dirty="0"/>
              <a:t> </a:t>
            </a:r>
            <a:r>
              <a:rPr lang="en-US" altLang="en-US" dirty="0"/>
              <a:t>and </a:t>
            </a:r>
            <a:r>
              <a:rPr lang="en-US" altLang="en-US" i="1" dirty="0"/>
              <a:t>b</a:t>
            </a:r>
            <a:r>
              <a:rPr lang="en-US" altLang="en-US" dirty="0"/>
              <a:t> are found? Given a test record, x</a:t>
            </a:r>
            <a:r>
              <a:rPr lang="en-US" altLang="en-US" baseline="-25000" dirty="0"/>
              <a:t>i</a:t>
            </a:r>
            <a:endParaRPr lang="en-US" altLang="en-US" baseline="-25000" dirty="0"/>
          </a:p>
        </p:txBody>
      </p:sp>
      <p:graphicFrame>
        <p:nvGraphicFramePr>
          <p:cNvPr id="13315" name="Object 2"/>
          <p:cNvGraphicFramePr>
            <a:graphicFrameLocks noChangeAspect="1"/>
          </p:cNvGraphicFramePr>
          <p:nvPr/>
        </p:nvGraphicFramePr>
        <p:xfrm>
          <a:off x="4080193" y="4139089"/>
          <a:ext cx="3434715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" r:id="rId1" imgW="1841500" imgH="457200" progId="Equation.3">
                  <p:embed/>
                </p:oleObj>
              </mc:Choice>
              <mc:Fallback>
                <p:oleObj name="" r:id="rId1" imgW="1841500" imgH="457200" progId="Equation.3">
                  <p:embed/>
                  <p:pic>
                    <p:nvPicPr>
                      <p:cNvPr id="0" name="Picture 3082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4080193" y="4139089"/>
                        <a:ext cx="3434715" cy="85344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91005"/>
          <a:ext cx="7928610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" r:id="rId1" imgW="6734175" imgH="3771900" progId="Paint.Picture">
                  <p:embed/>
                </p:oleObj>
              </mc:Choice>
              <mc:Fallback>
                <p:oleObj name="" r:id="rId1" imgW="6734175" imgH="37719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005"/>
                        <a:ext cx="7928610" cy="444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– </a:t>
            </a:r>
            <a:r>
              <a:rPr lang="en-MY" altLang="en-US"/>
              <a:t>Mathematical D</a:t>
            </a:r>
            <a:r>
              <a:rPr lang="en-US"/>
              <a:t>erivation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51908" name="Text Placeholder 251907"/>
          <p:cNvSpPr>
            <a:spLocks noGrp="1"/>
          </p:cNvSpPr>
          <p:nvPr/>
        </p:nvSpPr>
        <p:spPr>
          <a:xfrm>
            <a:off x="9069070" y="1879600"/>
            <a:ext cx="2481580" cy="193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sz="2600" dirty="0"/>
              <a:t>What we know:</a:t>
            </a:r>
            <a:endParaRPr lang="en-US" altLang="zh-CN" sz="2600" dirty="0"/>
          </a:p>
          <a:p>
            <a:r>
              <a:rPr lang="en-US" altLang="zh-CN" sz="2600" b="1" dirty="0"/>
              <a:t>w</a:t>
            </a:r>
            <a:r>
              <a:rPr lang="en-US" altLang="zh-CN" sz="2600" dirty="0"/>
              <a:t> . </a:t>
            </a:r>
            <a:r>
              <a:rPr lang="en-US" altLang="zh-CN" sz="2600" b="1" dirty="0"/>
              <a:t>x</a:t>
            </a:r>
            <a:r>
              <a:rPr lang="en-US" altLang="zh-CN" sz="2600" b="1" baseline="30000" dirty="0"/>
              <a:t>+</a:t>
            </a:r>
            <a:r>
              <a:rPr lang="en-US" altLang="zh-CN" sz="2600" dirty="0"/>
              <a:t> + b = +1 </a:t>
            </a:r>
            <a:endParaRPr lang="en-US" altLang="zh-CN" sz="2600" dirty="0"/>
          </a:p>
          <a:p>
            <a:r>
              <a:rPr lang="en-US" altLang="zh-CN" sz="2600" b="1" dirty="0"/>
              <a:t>w</a:t>
            </a:r>
            <a:r>
              <a:rPr lang="en-US" altLang="zh-CN" sz="2600" dirty="0"/>
              <a:t> . </a:t>
            </a:r>
            <a:r>
              <a:rPr lang="en-US" altLang="zh-CN" sz="2600" b="1" dirty="0"/>
              <a:t>x</a:t>
            </a:r>
            <a:r>
              <a:rPr lang="en-US" altLang="zh-CN" sz="2600" b="1" baseline="30000" dirty="0"/>
              <a:t>-</a:t>
            </a:r>
            <a:r>
              <a:rPr lang="en-US" altLang="zh-CN" sz="2600" dirty="0"/>
              <a:t> + b = -1 </a:t>
            </a:r>
            <a:endParaRPr lang="en-US" altLang="zh-CN" sz="2600" dirty="0"/>
          </a:p>
          <a:p>
            <a:r>
              <a:rPr lang="en-US" altLang="zh-CN" sz="2600" b="1" dirty="0"/>
              <a:t>w</a:t>
            </a:r>
            <a:r>
              <a:rPr lang="en-US" altLang="zh-CN" sz="2600" dirty="0"/>
              <a:t> . (</a:t>
            </a:r>
            <a:r>
              <a:rPr lang="en-US" altLang="zh-CN" sz="2600" b="1" dirty="0"/>
              <a:t>x</a:t>
            </a:r>
            <a:r>
              <a:rPr lang="en-US" altLang="zh-CN" sz="2600" b="1" baseline="30000" dirty="0" smtClean="0"/>
              <a:t>+ </a:t>
            </a:r>
            <a:r>
              <a:rPr lang="en-US" altLang="zh-CN" sz="2600" b="1" dirty="0" smtClean="0"/>
              <a:t>- x</a:t>
            </a:r>
            <a:r>
              <a:rPr lang="en-US" altLang="zh-CN" sz="2600" b="1" baseline="30000" dirty="0" smtClean="0"/>
              <a:t>-</a:t>
            </a:r>
            <a:r>
              <a:rPr lang="en-US" altLang="zh-CN" sz="2600" b="1" dirty="0"/>
              <a:t>)</a:t>
            </a:r>
            <a:r>
              <a:rPr lang="en-US" altLang="zh-CN" sz="2600" dirty="0"/>
              <a:t> = 2 </a:t>
            </a:r>
            <a:endParaRPr lang="en-US" altLang="zh-CN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SVM – Optimization</a:t>
            </a:r>
            <a:endParaRPr lang="en-MY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Learning the SVM can be formulated as an </a:t>
            </a:r>
            <a:r>
              <a:rPr lang="en-US" dirty="0">
                <a:solidFill>
                  <a:srgbClr val="0070C0"/>
                </a:solidFill>
              </a:rPr>
              <a:t>optimization</a:t>
            </a:r>
            <a:r>
              <a:rPr lang="en-US" dirty="0"/>
              <a:t>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13" name="Object 12"/>
          <p:cNvGraphicFramePr/>
          <p:nvPr/>
        </p:nvGraphicFramePr>
        <p:xfrm>
          <a:off x="1909445" y="2445385"/>
          <a:ext cx="8131810" cy="94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" r:id="rId1" imgW="6696075" imgH="723900" progId="Paint.Picture">
                  <p:embed/>
                </p:oleObj>
              </mc:Choice>
              <mc:Fallback>
                <p:oleObj name="" r:id="rId1" imgW="6696075" imgH="72390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9445" y="2445385"/>
                        <a:ext cx="8131810" cy="9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Bayes Classifier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probabilistic</a:t>
            </a:r>
            <a:r>
              <a:rPr lang="en-US" b="1" dirty="0"/>
              <a:t> </a:t>
            </a:r>
            <a:r>
              <a:rPr lang="en-US" dirty="0"/>
              <a:t>framework for solving classification problems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Conditional </a:t>
            </a:r>
            <a:r>
              <a:rPr lang="en-US" dirty="0"/>
              <a:t>Probability: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Bayes theorem: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05" y="2285365"/>
            <a:ext cx="3638550" cy="1513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3990966"/>
            <a:ext cx="3602496" cy="218613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altLang="en-US">
                <a:sym typeface="+mn-ea"/>
              </a:rPr>
              <a:t>Support Vector Machines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>
                <a:sym typeface="+mn-ea"/>
              </a:rPr>
              <a:t>What if the problem is </a:t>
            </a:r>
            <a:r>
              <a:rPr dirty="0">
                <a:solidFill>
                  <a:srgbClr val="FF0000"/>
                </a:solidFill>
                <a:sym typeface="+mn-ea"/>
              </a:rPr>
              <a:t>not linearly separable</a:t>
            </a:r>
            <a:r>
              <a:rPr dirty="0">
                <a:sym typeface="+mn-ea"/>
              </a:rPr>
              <a:t>?</a:t>
            </a:r>
            <a:endParaRPr dirty="0">
              <a:sym typeface="+mn-e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 there is a trade off between the </a:t>
            </a:r>
            <a:r>
              <a:rPr lang="en-US" dirty="0">
                <a:solidFill>
                  <a:srgbClr val="0070C0"/>
                </a:solidFill>
              </a:rPr>
              <a:t>margin </a:t>
            </a:r>
            <a:r>
              <a:rPr lang="en-US" dirty="0"/>
              <a:t>and the number of </a:t>
            </a:r>
            <a:r>
              <a:rPr lang="en-US" dirty="0" smtClean="0">
                <a:solidFill>
                  <a:srgbClr val="FF0000"/>
                </a:solidFill>
              </a:rPr>
              <a:t>errors </a:t>
            </a:r>
            <a:r>
              <a:rPr lang="en-US" dirty="0" smtClean="0"/>
              <a:t>on </a:t>
            </a:r>
            <a:r>
              <a:rPr lang="en-US" dirty="0"/>
              <a:t>the training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99845" y="2292350"/>
          <a:ext cx="5181600" cy="2636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" r:id="rId1" imgW="7000875" imgH="3562350" progId="Paint.Picture">
                  <p:embed/>
                </p:oleObj>
              </mc:Choice>
              <mc:Fallback>
                <p:oleObj name="" r:id="rId1" imgW="7000875" imgH="35623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9845" y="2292350"/>
                        <a:ext cx="5181600" cy="2636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What if the problem is </a:t>
            </a:r>
            <a:r>
              <a:rPr lang="en-US" dirty="0">
                <a:solidFill>
                  <a:srgbClr val="0070C0"/>
                </a:solidFill>
                <a:sym typeface="+mn-ea"/>
              </a:rPr>
              <a:t>not linearly separable</a:t>
            </a:r>
            <a:r>
              <a:rPr lang="en-US" dirty="0">
                <a:sym typeface="+mn-ea"/>
              </a:rPr>
              <a:t>? Introduce </a:t>
            </a:r>
            <a:r>
              <a:rPr lang="en-US" dirty="0">
                <a:solidFill>
                  <a:srgbClr val="0070C0"/>
                </a:solidFill>
                <a:sym typeface="+mn-ea"/>
              </a:rPr>
              <a:t>slack variables</a:t>
            </a:r>
            <a:endParaRPr lang="en-US" altLang="en-US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/>
          <p:nvPr/>
        </p:nvGraphicFramePr>
        <p:xfrm>
          <a:off x="2028190" y="1569720"/>
          <a:ext cx="7592695" cy="443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4" name="" r:id="rId1" imgW="7134225" imgH="4276725" progId="Paint.Picture">
                  <p:embed/>
                </p:oleObj>
              </mc:Choice>
              <mc:Fallback>
                <p:oleObj name="" r:id="rId1" imgW="7134225" imgH="427672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28190" y="1569720"/>
                        <a:ext cx="7592695" cy="443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S</a:t>
            </a:r>
            <a:r>
              <a:rPr lang="en-US" altLang="en-US"/>
              <a:t>lack variables</a:t>
            </a:r>
            <a:r>
              <a:rPr lang="en-MY" altLang="en-US"/>
              <a:t>: Soft Margin</a:t>
            </a:r>
            <a:endParaRPr lang="en-MY" altLang="en-US"/>
          </a:p>
        </p:txBody>
      </p:sp>
      <p:sp>
        <p:nvSpPr>
          <p:cNvPr id="18434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Need to minimize:</a:t>
            </a:r>
            <a:endParaRPr lang="en-US" altLang="en-US" dirty="0"/>
          </a:p>
          <a:p>
            <a:pPr lvl="2"/>
            <a:endParaRPr lang="en-US" altLang="en-US" dirty="0"/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Subject to: </a:t>
            </a:r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0"/>
            <a:r>
              <a:rPr lang="en-US" altLang="en-US" dirty="0"/>
              <a:t>If </a:t>
            </a:r>
            <a:r>
              <a:rPr lang="en-US" altLang="en-US" i="1" dirty="0"/>
              <a:t>k</a:t>
            </a:r>
            <a:r>
              <a:rPr lang="en-US" altLang="en-US" dirty="0"/>
              <a:t> is 1 or 2, this leads to same objective function as linear SVM but with different </a:t>
            </a:r>
            <a:r>
              <a:rPr lang="en-US" altLang="en-US" dirty="0" smtClean="0"/>
              <a:t>constraints.</a:t>
            </a:r>
            <a:endParaRPr lang="en-US" altLang="en-US" dirty="0"/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2798445" y="2886075"/>
          <a:ext cx="505015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1" name="Equation" r:id="rId1" imgW="47244000" imgH="11582400" progId="Equation.3">
                  <p:embed/>
                </p:oleObj>
              </mc:Choice>
              <mc:Fallback>
                <p:oleObj name="Equation" r:id="rId1" imgW="47244000" imgH="11582400" progId="Equation.3">
                  <p:embed/>
                  <p:pic>
                    <p:nvPicPr>
                      <p:cNvPr id="0" name="Picture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8445" y="2886075"/>
                        <a:ext cx="5050155" cy="108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3"/>
          <p:cNvGraphicFramePr>
            <a:graphicFrameLocks noChangeAspect="1"/>
          </p:cNvGraphicFramePr>
          <p:nvPr/>
        </p:nvGraphicFramePr>
        <p:xfrm>
          <a:off x="4042410" y="1571784"/>
          <a:ext cx="3616960" cy="104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2" name="" r:id="rId3" imgW="1587500" imgH="457200" progId="Equation.3">
                  <p:embed/>
                </p:oleObj>
              </mc:Choice>
              <mc:Fallback>
                <p:oleObj name="" r:id="rId3" imgW="1587500" imgH="457200" progId="Equation.3">
                  <p:embed/>
                  <p:pic>
                    <p:nvPicPr>
                      <p:cNvPr id="0" name="Picture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2410" y="1571784"/>
                        <a:ext cx="3616960" cy="1043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Oval 6"/>
          <p:cNvSpPr/>
          <p:nvPr/>
        </p:nvSpPr>
        <p:spPr>
          <a:xfrm>
            <a:off x="6516370" y="2886075"/>
            <a:ext cx="1143000" cy="533400"/>
          </a:xfrm>
          <a:prstGeom prst="ellipse">
            <a:avLst/>
          </a:prstGeom>
          <a:noFill/>
          <a:ln w="508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endParaRPr lang="en-US" altLang="en-US" sz="1400" b="1"/>
          </a:p>
        </p:txBody>
      </p:sp>
      <p:sp>
        <p:nvSpPr>
          <p:cNvPr id="18438" name="Oval 7"/>
          <p:cNvSpPr/>
          <p:nvPr/>
        </p:nvSpPr>
        <p:spPr>
          <a:xfrm>
            <a:off x="6675120" y="3419475"/>
            <a:ext cx="1295400" cy="533400"/>
          </a:xfrm>
          <a:prstGeom prst="ellipse">
            <a:avLst/>
          </a:prstGeom>
          <a:noFill/>
          <a:ln w="508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endParaRPr lang="en-US" altLang="en-US" sz="1400" b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Title 3379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SVM Applications</a:t>
            </a:r>
            <a:endParaRPr lang="en-US" altLang="zh-CN"/>
          </a:p>
        </p:txBody>
      </p:sp>
      <p:sp>
        <p:nvSpPr>
          <p:cNvPr id="337923" name="Text Placeholder 3379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SVM has been used successfully in many real-world problems</a:t>
            </a:r>
            <a:endParaRPr lang="en-US" altLang="zh-CN" dirty="0"/>
          </a:p>
          <a:p>
            <a:pPr lvl="1"/>
            <a:r>
              <a:rPr lang="en-US" altLang="zh-CN" dirty="0"/>
              <a:t>text (and hypertext) categorization</a:t>
            </a:r>
            <a:endParaRPr lang="en-US" altLang="zh-CN" dirty="0"/>
          </a:p>
          <a:p>
            <a:pPr lvl="1"/>
            <a:r>
              <a:rPr lang="en-US" altLang="zh-CN" dirty="0"/>
              <a:t>image classification</a:t>
            </a:r>
            <a:endParaRPr lang="en-US" altLang="zh-CN" dirty="0"/>
          </a:p>
          <a:p>
            <a:pPr lvl="1"/>
            <a:r>
              <a:rPr lang="en-US" altLang="zh-CN" dirty="0"/>
              <a:t>bioinformatics (Protein classification, Cancer classification)</a:t>
            </a:r>
            <a:endParaRPr lang="en-US" altLang="zh-CN" dirty="0"/>
          </a:p>
          <a:p>
            <a:pPr lvl="1"/>
            <a:r>
              <a:rPr lang="en-US" altLang="zh-CN" dirty="0"/>
              <a:t>hand-written character recognition</a:t>
            </a:r>
            <a:endParaRPr lang="en-US" altLang="zh-C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Strength</a:t>
            </a:r>
            <a:endParaRPr lang="en-MY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Intuitive</a:t>
            </a:r>
            <a:r>
              <a:rPr lang="en-US" dirty="0"/>
              <a:t>: The max-margin idea is among the most intuitive to understand.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Deal with outliers elegantly</a:t>
            </a:r>
            <a:r>
              <a:rPr lang="en-US" dirty="0"/>
              <a:t>: The soft-margin </a:t>
            </a:r>
            <a:r>
              <a:rPr lang="en-US" dirty="0" smtClean="0"/>
              <a:t>variant </a:t>
            </a:r>
            <a:r>
              <a:rPr lang="en-US" dirty="0"/>
              <a:t>of SVM allows tuning how much outliers affect the decision boundary.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Title 3389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Weakness </a:t>
            </a:r>
            <a:endParaRPr lang="en-US" altLang="zh-CN"/>
          </a:p>
        </p:txBody>
      </p:sp>
      <p:sp>
        <p:nvSpPr>
          <p:cNvPr id="338947" name="Text Placeholder 33894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ym typeface="+mn-ea"/>
              </a:rPr>
              <a:t>It is sensitive to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noise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sz="2400" dirty="0">
                <a:sym typeface="+mn-ea"/>
              </a:rPr>
              <a:t>A relatively small number of mislabeled examples can dramatically decrease the performance</a:t>
            </a:r>
            <a:endParaRPr lang="en-US" altLang="zh-CN" sz="2400" dirty="0"/>
          </a:p>
          <a:p>
            <a:pPr>
              <a:lnSpc>
                <a:spcPct val="100000"/>
              </a:lnSpc>
              <a:buNone/>
            </a:pPr>
            <a:endParaRPr lang="en-US" altLang="zh-CN" sz="2800" dirty="0"/>
          </a:p>
          <a:p>
            <a:pPr>
              <a:lnSpc>
                <a:spcPct val="100000"/>
              </a:lnSpc>
            </a:pPr>
            <a:r>
              <a:rPr lang="en-US" altLang="zh-CN" sz="2800" dirty="0">
                <a:sym typeface="+mn-ea"/>
              </a:rPr>
              <a:t>It only considers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two classes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MY" altLang="en-US" sz="2400" dirty="0">
                <a:sym typeface="+mn-ea"/>
              </a:rPr>
              <a:t>H</a:t>
            </a:r>
            <a:r>
              <a:rPr lang="en-US" altLang="zh-CN" sz="2400" dirty="0" err="1">
                <a:sym typeface="+mn-ea"/>
              </a:rPr>
              <a:t>ow</a:t>
            </a:r>
            <a:r>
              <a:rPr lang="en-US" altLang="zh-CN" sz="2400" dirty="0">
                <a:sym typeface="+mn-ea"/>
              </a:rPr>
              <a:t> to do multi-class classification with SVM?</a:t>
            </a:r>
            <a:endParaRPr lang="en-US" altLang="zh-CN" sz="2400" dirty="0"/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altLang="zh-CN" sz="2800" b="1" dirty="0"/>
          </a:p>
          <a:p>
            <a:pPr algn="ctr">
              <a:lnSpc>
                <a:spcPct val="80000"/>
              </a:lnSpc>
              <a:spcBef>
                <a:spcPct val="0"/>
              </a:spcBef>
              <a:buClr>
                <a:schemeClr val="bg1"/>
              </a:buClr>
              <a:buSzPct val="100000"/>
              <a:buNone/>
            </a:pPr>
            <a:endParaRPr lang="en-US" altLang="zh-CN" sz="2800" b="1" dirty="0"/>
          </a:p>
          <a:p>
            <a:endParaRPr lang="en-US" altLang="zh-CN" dirty="0"/>
          </a:p>
        </p:txBody>
      </p:sp>
      <p:graphicFrame>
        <p:nvGraphicFramePr>
          <p:cNvPr id="4" name="Content Placeholder 5"/>
          <p:cNvGraphicFramePr>
            <a:graphicFrameLocks noChangeAspect="1"/>
          </p:cNvGraphicFramePr>
          <p:nvPr/>
        </p:nvGraphicFramePr>
        <p:xfrm>
          <a:off x="7790180" y="2954380"/>
          <a:ext cx="4115118" cy="209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" r:id="rId1" imgW="7000875" imgH="3562350" progId="Paint.Picture">
                  <p:embed/>
                </p:oleObj>
              </mc:Choice>
              <mc:Fallback>
                <p:oleObj name="" r:id="rId1" imgW="7000875" imgH="3562350" progId="Paint.Picture">
                  <p:embed/>
                  <p:pic>
                    <p:nvPicPr>
                      <p:cNvPr id="0" name="Picture 573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90180" y="2954380"/>
                        <a:ext cx="4115118" cy="2093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altLang="en-US"/>
              <a:t>Ensemble Methods </a:t>
            </a:r>
            <a:endParaRPr lang="en-MY" alt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Title 152064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Ensembles</a:t>
            </a:r>
            <a:endParaRPr lang="en-US" altLang="zh-TW" dirty="0"/>
          </a:p>
        </p:txBody>
      </p:sp>
      <p:sp>
        <p:nvSpPr>
          <p:cNvPr id="1520643" name="Text Placeholder 152064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Old View</a:t>
            </a:r>
            <a:endParaRPr lang="en-US" altLang="zh-TW" dirty="0"/>
          </a:p>
          <a:p>
            <a:pPr lvl="1"/>
            <a:r>
              <a:rPr lang="en-US" altLang="zh-TW" dirty="0"/>
              <a:t>Learn </a:t>
            </a:r>
            <a:r>
              <a:rPr lang="en-US" altLang="zh-TW" dirty="0">
                <a:solidFill>
                  <a:srgbClr val="0070C0"/>
                </a:solidFill>
              </a:rPr>
              <a:t>one </a:t>
            </a:r>
            <a:r>
              <a:rPr lang="en-US" altLang="zh-TW" dirty="0"/>
              <a:t>good model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New View</a:t>
            </a:r>
            <a:endParaRPr lang="en-US" altLang="zh-TW" dirty="0"/>
          </a:p>
          <a:p>
            <a:pPr lvl="1"/>
            <a:r>
              <a:rPr lang="en-US" altLang="zh-TW" dirty="0"/>
              <a:t>Learn a good</a:t>
            </a:r>
            <a:r>
              <a:rPr lang="en-US" altLang="zh-TW" dirty="0">
                <a:solidFill>
                  <a:srgbClr val="0070C0"/>
                </a:solidFill>
              </a:rPr>
              <a:t> set of models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en-US" altLang="zh-TW" dirty="0"/>
          </a:p>
          <a:p>
            <a:r>
              <a:rPr lang="en-US" altLang="zh-TW" dirty="0"/>
              <a:t>Probably best example of </a:t>
            </a:r>
            <a:r>
              <a:rPr lang="en-US" altLang="zh-TW" dirty="0" smtClean="0"/>
              <a:t>interplay </a:t>
            </a:r>
            <a:r>
              <a:rPr lang="zh-CN" altLang="en-US" dirty="0"/>
              <a:t>相互作用</a:t>
            </a:r>
            <a:r>
              <a:rPr lang="en-US" altLang="zh-TW" dirty="0" smtClean="0"/>
              <a:t> </a:t>
            </a:r>
            <a:r>
              <a:rPr lang="en-US" altLang="zh-TW" dirty="0"/>
              <a:t>between “theory &amp; practice” in Machine Learning</a:t>
            </a:r>
            <a:endParaRPr lang="en-US" altLang="zh-TW" dirty="0"/>
          </a:p>
        </p:txBody>
      </p:sp>
      <p:sp>
        <p:nvSpPr>
          <p:cNvPr id="1520644" name="Text Box 1520643"/>
          <p:cNvSpPr txBox="1"/>
          <p:nvPr/>
        </p:nvSpPr>
        <p:spPr>
          <a:xfrm>
            <a:off x="4961255" y="2691765"/>
            <a:ext cx="54330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ahoma" panose="020B0604030504040204" pitchFamily="34" charset="0"/>
                <a:ea typeface="PMingLiU" pitchFamily="18" charset="-120"/>
              </a:rPr>
              <a:t>Naïve Bayes, k-NN, neural </a:t>
            </a:r>
            <a:r>
              <a:rPr lang="en-US" altLang="zh-TW" dirty="0" smtClean="0">
                <a:solidFill>
                  <a:srgbClr val="FF0000"/>
                </a:solidFill>
                <a:latin typeface="Tahoma" panose="020B0604030504040204" pitchFamily="34" charset="0"/>
                <a:ea typeface="PMingLiU" pitchFamily="18" charset="-120"/>
              </a:rPr>
              <a:t>net, d-tree</a:t>
            </a:r>
            <a:r>
              <a:rPr lang="en-US" altLang="zh-TW" dirty="0">
                <a:solidFill>
                  <a:srgbClr val="FF0000"/>
                </a:solidFill>
                <a:latin typeface="Tahoma" panose="020B0604030504040204" pitchFamily="34" charset="0"/>
                <a:ea typeface="PMingLiU" pitchFamily="18" charset="-120"/>
              </a:rPr>
              <a:t>, SVM, </a:t>
            </a:r>
            <a:r>
              <a:rPr lang="en-US" altLang="zh-TW" dirty="0" err="1">
                <a:solidFill>
                  <a:srgbClr val="FF0000"/>
                </a:solidFill>
                <a:latin typeface="Tahoma" panose="020B0604030504040204" pitchFamily="34" charset="0"/>
                <a:ea typeface="PMingLiU" pitchFamily="18" charset="-120"/>
              </a:rPr>
              <a:t>etc</a:t>
            </a:r>
            <a:endParaRPr lang="en-US" altLang="zh-TW" dirty="0">
              <a:solidFill>
                <a:srgbClr val="FF0000"/>
              </a:solidFill>
              <a:latin typeface="Tahoma" panose="020B0604030504040204" pitchFamily="34" charset="0"/>
              <a:ea typeface="PMingLiU" pitchFamily="18" charset="-12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MY" smtClean="0"/>
              <a:t>UECS3213 / UECS3453 Data Mining</a:t>
            </a:r>
            <a:endParaRPr lang="en-MY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t>Ensembles Lecture, Slide </a:t>
            </a:r>
            <a:r>
              <a:rPr lang="en-US"/>
              <a:t>*</a:t>
            </a:r>
            <a:endParaRPr lang="en-US"/>
          </a:p>
        </p:txBody>
      </p:sp>
      <p:cxnSp>
        <p:nvCxnSpPr>
          <p:cNvPr id="5" name="Straight Arrow Connector 4"/>
          <p:cNvCxnSpPr>
            <a:stCxn id="1520644" idx="1"/>
          </p:cNvCxnSpPr>
          <p:nvPr/>
        </p:nvCxnSpPr>
        <p:spPr>
          <a:xfrm flipH="1" flipV="1">
            <a:off x="4439285" y="2593340"/>
            <a:ext cx="521970" cy="282456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tr-TR" altLang="x-none"/>
              <a:t>*</a:t>
            </a:r>
            <a:endParaRPr lang="tr-TR" altLang="x-none"/>
          </a:p>
        </p:txBody>
      </p:sp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x-none"/>
              <a:t>Rationale</a:t>
            </a:r>
            <a:r>
              <a:t> for Ensemble Learning</a:t>
            </a:r>
            <a:endParaRPr lang="tr-TR" altLang="x-none">
              <a:ea typeface="Comic Sans MS" panose="030F0702030302020204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tr-TR" altLang="x-none" sz="2800" dirty="0">
                <a:sym typeface="+mn-ea"/>
              </a:rPr>
              <a:t>Different learners use different</a:t>
            </a:r>
            <a:endParaRPr lang="tr-TR" altLang="x-none" sz="2800" dirty="0"/>
          </a:p>
          <a:p>
            <a:pPr lvl="1"/>
            <a:r>
              <a:rPr lang="tr-TR" altLang="x-none" sz="2800" dirty="0">
                <a:sym typeface="+mn-ea"/>
              </a:rPr>
              <a:t>Algorithms</a:t>
            </a:r>
            <a:endParaRPr lang="tr-TR" altLang="x-none" sz="2800" dirty="0"/>
          </a:p>
          <a:p>
            <a:pPr lvl="1"/>
            <a:r>
              <a:rPr lang="tr-TR" altLang="x-none" sz="2800" dirty="0">
                <a:sym typeface="+mn-ea"/>
              </a:rPr>
              <a:t>Parameters</a:t>
            </a:r>
            <a:endParaRPr lang="tr-TR" altLang="x-none" sz="2800" dirty="0"/>
          </a:p>
          <a:p>
            <a:pPr lvl="1"/>
            <a:r>
              <a:rPr lang="tr-TR" altLang="x-none" sz="2800" dirty="0">
                <a:sym typeface="+mn-ea"/>
              </a:rPr>
              <a:t>Representations</a:t>
            </a:r>
            <a:endParaRPr lang="tr-TR" altLang="x-none" sz="2800" dirty="0"/>
          </a:p>
          <a:p>
            <a:pPr lvl="1"/>
            <a:r>
              <a:rPr lang="tr-TR" altLang="x-none" sz="2800" dirty="0">
                <a:sym typeface="+mn-ea"/>
              </a:rPr>
              <a:t>Training sets</a:t>
            </a:r>
            <a:endParaRPr lang="tr-TR" altLang="x-none" sz="2800" dirty="0"/>
          </a:p>
          <a:p>
            <a:pPr lvl="1"/>
            <a:r>
              <a:rPr lang="tr-TR" altLang="x-none" sz="2800" dirty="0">
                <a:sym typeface="+mn-ea"/>
              </a:rPr>
              <a:t>Subproblems</a:t>
            </a:r>
            <a:endParaRPr lang="en-US"/>
          </a:p>
        </p:txBody>
      </p:sp>
      <p:sp>
        <p:nvSpPr>
          <p:cNvPr id="22531" name="Rectangl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tr-TR" altLang="x-none" sz="2800" dirty="0">
                <a:solidFill>
                  <a:srgbClr val="FF0000"/>
                </a:solidFill>
                <a:sym typeface="+mn-ea"/>
              </a:rPr>
              <a:t>No Free </a:t>
            </a:r>
            <a:r>
              <a:rPr lang="tr-TR" altLang="x-none" sz="2800" dirty="0" smtClean="0">
                <a:solidFill>
                  <a:srgbClr val="FF0000"/>
                </a:solidFill>
                <a:sym typeface="+mn-ea"/>
              </a:rPr>
              <a:t>Lunch: </a:t>
            </a:r>
            <a:r>
              <a:rPr lang="tr-TR" altLang="x-none" sz="2800" b="1" dirty="0">
                <a:sym typeface="+mn-ea"/>
              </a:rPr>
              <a:t>There is no algorithm that is always the most accurate</a:t>
            </a:r>
            <a:endParaRPr lang="tr-TR" altLang="x-none" sz="2800" b="1" dirty="0"/>
          </a:p>
          <a:p>
            <a:r>
              <a:rPr lang="tr-TR" altLang="x-none" sz="2800" dirty="0">
                <a:sym typeface="+mn-ea"/>
              </a:rPr>
              <a:t>Generate a group of</a:t>
            </a:r>
            <a:r>
              <a:rPr lang="tr-TR" altLang="x-none" sz="2800" dirty="0">
                <a:solidFill>
                  <a:srgbClr val="0070C0"/>
                </a:solidFill>
                <a:sym typeface="+mn-ea"/>
              </a:rPr>
              <a:t> base-learners</a:t>
            </a:r>
            <a:r>
              <a:rPr lang="tr-TR" altLang="x-none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tr-TR" altLang="x-none" sz="2800" dirty="0">
                <a:sym typeface="+mn-ea"/>
              </a:rPr>
              <a:t>which when combined have higher </a:t>
            </a:r>
            <a:r>
              <a:rPr lang="tr-TR" altLang="x-none" sz="2800" dirty="0" smtClean="0">
                <a:sym typeface="+mn-ea"/>
              </a:rPr>
              <a:t>accuracy</a:t>
            </a:r>
            <a:r>
              <a:rPr lang="en-MY" altLang="x-none" sz="2800" dirty="0" smtClean="0">
                <a:sym typeface="+mn-ea"/>
              </a:rPr>
              <a:t> (1 + 1 &gt; 2)</a:t>
            </a:r>
            <a:endParaRPr lang="en-MY" altLang="x-none" sz="2800" dirty="0" smtClean="0">
              <a:sym typeface="+mn-ea"/>
            </a:endParaRPr>
          </a:p>
          <a:p>
            <a:r>
              <a:rPr lang="en-US" altLang="zh-CN" dirty="0">
                <a:sym typeface="+mn-ea"/>
              </a:rPr>
              <a:t>Ensemble model </a:t>
            </a:r>
            <a:r>
              <a:rPr lang="en-US" altLang="zh-CN" dirty="0">
                <a:solidFill>
                  <a:srgbClr val="0070C0"/>
                </a:solidFill>
                <a:sym typeface="+mn-ea"/>
              </a:rPr>
              <a:t>improves accuracy and robustness </a:t>
            </a:r>
            <a:r>
              <a:rPr lang="en-US" altLang="zh-CN" dirty="0">
                <a:sym typeface="+mn-ea"/>
              </a:rPr>
              <a:t>over single model methods</a:t>
            </a:r>
            <a:endParaRPr lang="tr-TR" altLang="x-none" sz="2800" dirty="0"/>
          </a:p>
          <a:p>
            <a:pPr>
              <a:buFont typeface="Wingdings" panose="05000000000000000000" pitchFamily="2" charset="2"/>
              <a:buNone/>
            </a:pPr>
            <a:endParaRPr lang="tr-TR" altLang="x-none" sz="2800" dirty="0"/>
          </a:p>
          <a:p>
            <a:endParaRPr lang="tr-TR" altLang="x-non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Ensemble Methods</a:t>
            </a:r>
            <a:endParaRPr lang="en-MY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Construct </a:t>
            </a:r>
            <a:r>
              <a:rPr dirty="0">
                <a:solidFill>
                  <a:srgbClr val="0070C0"/>
                </a:solidFill>
              </a:rPr>
              <a:t>a set of classifiers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from the training </a:t>
            </a:r>
            <a:r>
              <a:rPr dirty="0" smtClean="0"/>
              <a:t>data</a:t>
            </a:r>
            <a:endParaRPr dirty="0"/>
          </a:p>
          <a:p>
            <a:endParaRPr dirty="0"/>
          </a:p>
          <a:p>
            <a:r>
              <a:rPr dirty="0"/>
              <a:t>Predict class label of previously unseen records by </a:t>
            </a:r>
            <a:r>
              <a:rPr dirty="0">
                <a:solidFill>
                  <a:srgbClr val="0070C0"/>
                </a:solidFill>
              </a:rPr>
              <a:t>aggregating</a:t>
            </a:r>
            <a:r>
              <a:rPr b="1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predictions</a:t>
            </a:r>
            <a:r>
              <a:rPr dirty="0"/>
              <a:t> made by multiple classifiers</a:t>
            </a:r>
            <a:endParaRPr dirty="0"/>
          </a:p>
          <a:p>
            <a:endParaRPr lang="en-US" b="1" dirty="0"/>
          </a:p>
        </p:txBody>
      </p:sp>
      <p:sp>
        <p:nvSpPr>
          <p:cNvPr id="3" name="object 3"/>
          <p:cNvSpPr txBox="1"/>
          <p:nvPr/>
        </p:nvSpPr>
        <p:spPr>
          <a:xfrm>
            <a:off x="2169668" y="1465834"/>
            <a:ext cx="794004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endParaRPr sz="27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*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Probability Basics</a:t>
            </a:r>
            <a:endParaRPr lang="en-MY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956945" y="1586865"/>
          <a:ext cx="7406640" cy="445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" r:id="rId1" imgW="5715000" imgH="3438525" progId="Paint.Picture">
                  <p:embed/>
                </p:oleObj>
              </mc:Choice>
              <mc:Fallback>
                <p:oleObj name="" r:id="rId1" imgW="5715000" imgH="34385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6945" y="1586865"/>
                        <a:ext cx="7406640" cy="4456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itle 3799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Ensemble</a:t>
            </a:r>
            <a:endParaRPr lang="en-US" altLang="zh-CN"/>
          </a:p>
        </p:txBody>
      </p:sp>
      <p:sp>
        <p:nvSpPr>
          <p:cNvPr id="379907" name="Flowchart: Stored Data 379906"/>
          <p:cNvSpPr/>
          <p:nvPr/>
        </p:nvSpPr>
        <p:spPr>
          <a:xfrm>
            <a:off x="1828800" y="2590800"/>
            <a:ext cx="1676400" cy="762000"/>
          </a:xfrm>
          <a:prstGeom prst="flowChartOnlineStorage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en-US" altLang="x-none">
                <a:latin typeface="Arial" panose="020B0604020202020204" pitchFamily="34" charset="0"/>
              </a:rPr>
              <a:t>Data</a:t>
            </a:r>
            <a:endParaRPr lang="en-US" altLang="x-none">
              <a:latin typeface="Arial" panose="020B0604020202020204" pitchFamily="34" charset="0"/>
            </a:endParaRPr>
          </a:p>
        </p:txBody>
      </p:sp>
      <p:pic>
        <p:nvPicPr>
          <p:cNvPr id="379909" name="Picture 379908" descr="MCj0237945000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1447800"/>
            <a:ext cx="720725" cy="596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9910" name="Straight Arrow Connector 379909"/>
          <p:cNvCxnSpPr>
            <a:stCxn id="379907" idx="3"/>
            <a:endCxn id="379909" idx="1"/>
          </p:cNvCxnSpPr>
          <p:nvPr/>
        </p:nvCxnSpPr>
        <p:spPr>
          <a:xfrm flipV="1">
            <a:off x="3225800" y="1746250"/>
            <a:ext cx="965200" cy="12255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pic>
        <p:nvPicPr>
          <p:cNvPr id="379911" name="Picture 379910" descr="MCj0237945000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2451100"/>
            <a:ext cx="720725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912" name="Picture 379911" descr="MCj0237945000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4495800"/>
            <a:ext cx="720725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913" name="Picture 379912" descr="MCj03107460000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8400"/>
            <a:ext cx="623888" cy="9159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9914" name="Straight Arrow Connector 379913"/>
          <p:cNvCxnSpPr>
            <a:stCxn id="379907" idx="3"/>
            <a:endCxn id="379911" idx="1"/>
          </p:cNvCxnSpPr>
          <p:nvPr/>
        </p:nvCxnSpPr>
        <p:spPr>
          <a:xfrm flipV="1">
            <a:off x="3225800" y="2749550"/>
            <a:ext cx="965200" cy="222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79915" name="Text Box 379914"/>
          <p:cNvSpPr txBox="1"/>
          <p:nvPr/>
        </p:nvSpPr>
        <p:spPr>
          <a:xfrm>
            <a:off x="4114800" y="3505200"/>
            <a:ext cx="838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>
                <a:latin typeface="Arial" panose="020B0604020202020204" pitchFamily="34" charset="0"/>
              </a:rPr>
              <a:t>……</a:t>
            </a:r>
            <a:endParaRPr lang="en-US" altLang="x-none">
              <a:latin typeface="Arial" panose="020B0604020202020204" pitchFamily="34" charset="0"/>
            </a:endParaRPr>
          </a:p>
        </p:txBody>
      </p:sp>
      <p:cxnSp>
        <p:nvCxnSpPr>
          <p:cNvPr id="379916" name="Straight Arrow Connector 379915"/>
          <p:cNvCxnSpPr>
            <a:stCxn id="379907" idx="3"/>
            <a:endCxn id="379915" idx="1"/>
          </p:cNvCxnSpPr>
          <p:nvPr/>
        </p:nvCxnSpPr>
        <p:spPr>
          <a:xfrm>
            <a:off x="4749800" y="2971800"/>
            <a:ext cx="889000" cy="7175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79917" name="Straight Arrow Connector 379916"/>
          <p:cNvCxnSpPr>
            <a:stCxn id="379907" idx="3"/>
            <a:endCxn id="379912" idx="1"/>
          </p:cNvCxnSpPr>
          <p:nvPr/>
        </p:nvCxnSpPr>
        <p:spPr>
          <a:xfrm>
            <a:off x="3225800" y="2971800"/>
            <a:ext cx="1041400" cy="18224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79918" name="Straight Arrow Connector 379917"/>
          <p:cNvCxnSpPr>
            <a:stCxn id="379909" idx="3"/>
            <a:endCxn id="379913" idx="1"/>
          </p:cNvCxnSpPr>
          <p:nvPr/>
        </p:nvCxnSpPr>
        <p:spPr>
          <a:xfrm>
            <a:off x="4911725" y="1746250"/>
            <a:ext cx="1184275" cy="115093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79919" name="Straight Arrow Connector 379918"/>
          <p:cNvCxnSpPr>
            <a:stCxn id="379911" idx="3"/>
            <a:endCxn id="379913" idx="1"/>
          </p:cNvCxnSpPr>
          <p:nvPr/>
        </p:nvCxnSpPr>
        <p:spPr>
          <a:xfrm>
            <a:off x="4911725" y="2749550"/>
            <a:ext cx="1184275" cy="14763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79920" name="Straight Arrow Connector 379919"/>
          <p:cNvCxnSpPr/>
          <p:nvPr/>
        </p:nvCxnSpPr>
        <p:spPr>
          <a:xfrm flipV="1">
            <a:off x="6888480" y="2896870"/>
            <a:ext cx="1381125" cy="4826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79921" name="Straight Arrow Connector 379920"/>
          <p:cNvCxnSpPr>
            <a:stCxn id="379912" idx="3"/>
            <a:endCxn id="379913" idx="1"/>
          </p:cNvCxnSpPr>
          <p:nvPr/>
        </p:nvCxnSpPr>
        <p:spPr>
          <a:xfrm flipV="1">
            <a:off x="4987925" y="2897188"/>
            <a:ext cx="1108075" cy="1897062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79930" name="Text Box 379929"/>
          <p:cNvSpPr txBox="1"/>
          <p:nvPr/>
        </p:nvSpPr>
        <p:spPr>
          <a:xfrm>
            <a:off x="3581400" y="1981200"/>
            <a:ext cx="1905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>
                <a:latin typeface="Arial" panose="020B0604020202020204" pitchFamily="34" charset="0"/>
              </a:rPr>
              <a:t>model 1</a:t>
            </a:r>
            <a:endParaRPr lang="en-US" altLang="x-none">
              <a:latin typeface="Arial" panose="020B0604020202020204" pitchFamily="34" charset="0"/>
            </a:endParaRPr>
          </a:p>
        </p:txBody>
      </p:sp>
      <p:sp>
        <p:nvSpPr>
          <p:cNvPr id="379931" name="Text Box 379930"/>
          <p:cNvSpPr txBox="1"/>
          <p:nvPr/>
        </p:nvSpPr>
        <p:spPr>
          <a:xfrm>
            <a:off x="3581400" y="2909888"/>
            <a:ext cx="1905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>
                <a:latin typeface="Arial" panose="020B0604020202020204" pitchFamily="34" charset="0"/>
              </a:rPr>
              <a:t>model 2</a:t>
            </a:r>
            <a:endParaRPr lang="en-US" altLang="x-none">
              <a:latin typeface="Arial" panose="020B0604020202020204" pitchFamily="34" charset="0"/>
            </a:endParaRPr>
          </a:p>
        </p:txBody>
      </p:sp>
      <p:sp>
        <p:nvSpPr>
          <p:cNvPr id="379932" name="Text Box 379931"/>
          <p:cNvSpPr txBox="1"/>
          <p:nvPr/>
        </p:nvSpPr>
        <p:spPr>
          <a:xfrm>
            <a:off x="3581400" y="4281488"/>
            <a:ext cx="1905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>
                <a:latin typeface="Arial" panose="020B0604020202020204" pitchFamily="34" charset="0"/>
              </a:rPr>
              <a:t>model k</a:t>
            </a:r>
            <a:endParaRPr lang="en-US" altLang="x-none">
              <a:latin typeface="Arial" panose="020B0604020202020204" pitchFamily="34" charset="0"/>
            </a:endParaRPr>
          </a:p>
        </p:txBody>
      </p:sp>
      <p:sp>
        <p:nvSpPr>
          <p:cNvPr id="379933" name="Text Box 379932"/>
          <p:cNvSpPr txBox="1"/>
          <p:nvPr/>
        </p:nvSpPr>
        <p:spPr>
          <a:xfrm>
            <a:off x="5334000" y="2133600"/>
            <a:ext cx="1905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>
                <a:latin typeface="Arial" panose="020B0604020202020204" pitchFamily="34" charset="0"/>
              </a:rPr>
              <a:t>Ensemble model</a:t>
            </a:r>
            <a:endParaRPr lang="en-US" altLang="x-none">
              <a:latin typeface="Arial" panose="020B0604020202020204" pitchFamily="34" charset="0"/>
            </a:endParaRPr>
          </a:p>
        </p:txBody>
      </p:sp>
      <p:sp>
        <p:nvSpPr>
          <p:cNvPr id="379934" name="Text Box 379933"/>
          <p:cNvSpPr txBox="1"/>
          <p:nvPr/>
        </p:nvSpPr>
        <p:spPr>
          <a:xfrm>
            <a:off x="521970" y="5309870"/>
            <a:ext cx="114985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dirty="0">
                <a:latin typeface="Arial" panose="020B0604020202020204" pitchFamily="34" charset="0"/>
              </a:rPr>
              <a:t>Applications: classification, clustering, collaborative filtering, anomaly detection……</a:t>
            </a:r>
            <a:endParaRPr lang="en-US" altLang="x-none" sz="2400" dirty="0">
              <a:latin typeface="Arial" panose="020B0604020202020204" pitchFamily="34" charset="0"/>
            </a:endParaRPr>
          </a:p>
        </p:txBody>
      </p:sp>
      <p:sp>
        <p:nvSpPr>
          <p:cNvPr id="379935" name="Text Box 379934"/>
          <p:cNvSpPr txBox="1"/>
          <p:nvPr/>
        </p:nvSpPr>
        <p:spPr>
          <a:xfrm>
            <a:off x="7850505" y="2349500"/>
            <a:ext cx="38862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FF0000"/>
                </a:solidFill>
                <a:latin typeface="Comic Sans MS" panose="030F0702030302020204" pitchFamily="66" charset="0"/>
              </a:rPr>
              <a:t>Combine multiple models into one!</a:t>
            </a:r>
            <a:endParaRPr lang="en-US" altLang="x-none" sz="28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5" grpId="0"/>
      <p:bldP spid="379930" grpId="0"/>
      <p:bldP spid="379931" grpId="0"/>
      <p:bldP spid="379932" grpId="0"/>
      <p:bldP spid="379933" grpId="0"/>
      <p:bldP spid="379934" grpId="0"/>
      <p:bldP spid="37993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General Idea</a:t>
            </a:r>
            <a:endParaRPr lang="en-MY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4215130" y="722630"/>
          <a:ext cx="7138670" cy="539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" r:id="rId1" imgW="5857875" imgH="4429125" progId="Paint.Picture">
                  <p:embed/>
                </p:oleObj>
              </mc:Choice>
              <mc:Fallback>
                <p:oleObj name="" r:id="rId1" imgW="5857875" imgH="44291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15130" y="722630"/>
                        <a:ext cx="7138670" cy="5398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Title 5181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 dirty="0"/>
              <a:t>Ensemble Method Example: </a:t>
            </a:r>
            <a:r>
              <a:rPr lang="en-US" altLang="zh-CN" dirty="0">
                <a:solidFill>
                  <a:srgbClr val="0070C0"/>
                </a:solidFill>
              </a:rPr>
              <a:t>Netflix Prize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altLang="x-none" dirty="0"/>
              <a:t>Supervised learning task</a:t>
            </a:r>
            <a:endParaRPr lang="en-US" altLang="x-none" dirty="0"/>
          </a:p>
          <a:p>
            <a:pPr lvl="1"/>
            <a:r>
              <a:rPr lang="en-US" altLang="x-none" dirty="0"/>
              <a:t>Training data is a set of users and ratings (1,2,3,4,5 stars) those users have given to </a:t>
            </a:r>
            <a:r>
              <a:rPr lang="en-US" altLang="x-none" dirty="0">
                <a:solidFill>
                  <a:srgbClr val="0070C0"/>
                </a:solidFill>
              </a:rPr>
              <a:t>movies</a:t>
            </a:r>
            <a:r>
              <a:rPr lang="en-US" altLang="x-none" dirty="0"/>
              <a:t>.</a:t>
            </a:r>
            <a:endParaRPr lang="en-US" altLang="x-none" dirty="0"/>
          </a:p>
          <a:p>
            <a:pPr lvl="1"/>
            <a:r>
              <a:rPr lang="en-US" altLang="x-none" dirty="0"/>
              <a:t>Construct a classifier that given a user and an unrated movie, correctly classifies that movie as either 1, 2, 3, 4, or 5 stars</a:t>
            </a:r>
            <a:endParaRPr lang="en-US" altLang="x-none" dirty="0"/>
          </a:p>
          <a:p>
            <a:pPr lvl="1"/>
            <a:r>
              <a:rPr lang="en-US" altLang="x-none" dirty="0">
                <a:solidFill>
                  <a:srgbClr val="0070C0"/>
                </a:solidFill>
              </a:rPr>
              <a:t>$1 million prize</a:t>
            </a:r>
            <a:r>
              <a:rPr lang="en-US" altLang="x-none" dirty="0"/>
              <a:t> for a 10% improvement over Netflix’s current movie recommender</a:t>
            </a:r>
            <a:endParaRPr lang="en-US" altLang="x-none" dirty="0"/>
          </a:p>
          <a:p>
            <a:endParaRPr lang="en-US" altLang="x-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altLang="x-none" dirty="0">
                <a:solidFill>
                  <a:srgbClr val="FF0000"/>
                </a:solidFill>
              </a:rPr>
              <a:t>Competition</a:t>
            </a:r>
            <a:endParaRPr lang="en-US" altLang="x-none" dirty="0"/>
          </a:p>
          <a:p>
            <a:pPr lvl="1"/>
            <a:r>
              <a:rPr lang="en-US" altLang="x-none" dirty="0"/>
              <a:t>At first, single-model methods are developed, and performances are improved</a:t>
            </a:r>
            <a:endParaRPr lang="en-US" altLang="x-none" dirty="0"/>
          </a:p>
          <a:p>
            <a:pPr lvl="1"/>
            <a:r>
              <a:rPr lang="en-US" altLang="x-none" dirty="0"/>
              <a:t>However, improvements slowed down</a:t>
            </a:r>
            <a:endParaRPr lang="en-US" altLang="x-none" dirty="0"/>
          </a:p>
          <a:p>
            <a:pPr lvl="1"/>
            <a:r>
              <a:rPr lang="en-US" altLang="x-none" dirty="0"/>
              <a:t>Later, individuals and teams </a:t>
            </a:r>
            <a:r>
              <a:rPr lang="en-US" altLang="x-none" dirty="0">
                <a:solidFill>
                  <a:srgbClr val="0070C0"/>
                </a:solidFill>
              </a:rPr>
              <a:t>merged their results </a:t>
            </a:r>
            <a:r>
              <a:rPr lang="en-MY" altLang="en-US" dirty="0">
                <a:solidFill>
                  <a:srgbClr val="0070C0"/>
                </a:solidFill>
              </a:rPr>
              <a:t>(ensemble)</a:t>
            </a:r>
            <a:r>
              <a:rPr lang="en-US" altLang="x-none" dirty="0"/>
              <a:t>, and significant improvements are observed</a:t>
            </a:r>
            <a:endParaRPr lang="en-US" altLang="x-none" dirty="0"/>
          </a:p>
          <a:p>
            <a:pPr lvl="1"/>
            <a:endParaRPr lang="en-US" altLang="x-none" dirty="0"/>
          </a:p>
          <a:p>
            <a:endParaRPr lang="en-US" altLang="x-none" dirty="0"/>
          </a:p>
        </p:txBody>
      </p:sp>
      <p:sp>
        <p:nvSpPr>
          <p:cNvPr id="518155" name="Content Placeholder 2"/>
          <p:cNvSpPr/>
          <p:nvPr/>
        </p:nvSpPr>
        <p:spPr>
          <a:xfrm>
            <a:off x="2057400" y="3581400"/>
            <a:ext cx="8229600" cy="2590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charset="-122"/>
              </a:defRPr>
            </a:lvl5pPr>
          </a:lstStyle>
          <a:p>
            <a:pPr lvl="0">
              <a:lnSpc>
                <a:spcPct val="90000"/>
              </a:lnSpc>
            </a:pPr>
            <a:endParaRPr lang="en-US" altLang="x-none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zh-CN" altLang="en-US"/>
              <a:t>*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UECS3213 / UECS3453 Data Mining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Title 3880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Ensemble Works? (</a:t>
            </a:r>
            <a:r>
              <a:rPr lang="en-MY" altLang="en-US"/>
              <a:t>1</a:t>
            </a:r>
            <a:r>
              <a:rPr lang="en-US" altLang="zh-CN"/>
              <a:t>)</a:t>
            </a:r>
            <a:endParaRPr lang="en-US" altLang="zh-CN"/>
          </a:p>
        </p:txBody>
      </p:sp>
      <p:grpSp>
        <p:nvGrpSpPr>
          <p:cNvPr id="388101" name="Group 388100"/>
          <p:cNvGrpSpPr/>
          <p:nvPr/>
        </p:nvGrpSpPr>
        <p:grpSpPr>
          <a:xfrm>
            <a:off x="2298700" y="1577340"/>
            <a:ext cx="7380288" cy="4581525"/>
            <a:chOff x="2971" y="2160"/>
            <a:chExt cx="4649" cy="2886"/>
          </a:xfrm>
        </p:grpSpPr>
        <p:grpSp>
          <p:nvGrpSpPr>
            <p:cNvPr id="388102" name="Group 388101"/>
            <p:cNvGrpSpPr/>
            <p:nvPr/>
          </p:nvGrpSpPr>
          <p:grpSpPr>
            <a:xfrm>
              <a:off x="2971" y="2160"/>
              <a:ext cx="4649" cy="2886"/>
              <a:chOff x="521" y="890"/>
              <a:chExt cx="4649" cy="2886"/>
            </a:xfrm>
          </p:grpSpPr>
          <p:pic>
            <p:nvPicPr>
              <p:cNvPr id="388103" name="Picture 388102" descr="story25i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21" y="890"/>
                <a:ext cx="4649" cy="2886"/>
              </a:xfrm>
              <a:prstGeom prst="rect">
                <a:avLst/>
              </a:prstGeom>
              <a:noFill/>
              <a:ln w="9525" cap="flat" cmpd="sng">
                <a:solidFill>
                  <a:srgbClr val="00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388104" name="Text Box 388103"/>
              <p:cNvSpPr txBox="1"/>
              <p:nvPr/>
            </p:nvSpPr>
            <p:spPr>
              <a:xfrm>
                <a:off x="612" y="1888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1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8105" name="Text Box 388104"/>
              <p:cNvSpPr txBox="1"/>
              <p:nvPr/>
            </p:nvSpPr>
            <p:spPr>
              <a:xfrm>
                <a:off x="1292" y="2115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CCFFCC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2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8106" name="Text Box 388105"/>
              <p:cNvSpPr txBox="1"/>
              <p:nvPr/>
            </p:nvSpPr>
            <p:spPr>
              <a:xfrm>
                <a:off x="1837" y="1933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FF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3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8107" name="Text Box 388106"/>
              <p:cNvSpPr txBox="1"/>
              <p:nvPr/>
            </p:nvSpPr>
            <p:spPr>
              <a:xfrm>
                <a:off x="2653" y="2160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80008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4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8108" name="Text Box 388107"/>
              <p:cNvSpPr txBox="1"/>
              <p:nvPr/>
            </p:nvSpPr>
            <p:spPr>
              <a:xfrm>
                <a:off x="3334" y="1979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5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88109" name="Text Box 388108"/>
              <p:cNvSpPr txBox="1"/>
              <p:nvPr/>
            </p:nvSpPr>
            <p:spPr>
              <a:xfrm>
                <a:off x="4468" y="1842"/>
                <a:ext cx="627" cy="23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00808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x-none">
                    <a:latin typeface="Arial" panose="020B0604020202020204" pitchFamily="34" charset="0"/>
                    <a:ea typeface="Times New Roman" panose="02020603050405020304" pitchFamily="18" charset="0"/>
                  </a:rPr>
                  <a:t>Model 6</a:t>
                </a:r>
                <a:endParaRPr lang="en-US" altLang="x-none"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388110" name="Text Box 388109"/>
            <p:cNvSpPr txBox="1"/>
            <p:nvPr/>
          </p:nvSpPr>
          <p:spPr>
            <a:xfrm>
              <a:off x="4649" y="2659"/>
              <a:ext cx="1843" cy="232"/>
            </a:xfrm>
            <a:prstGeom prst="rect">
              <a:avLst/>
            </a:prstGeom>
            <a:solidFill>
              <a:schemeClr val="bg1"/>
            </a:solidFill>
            <a:ln w="15875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altLang="x-none">
                  <a:latin typeface="Arial" panose="020B0604020202020204" pitchFamily="34" charset="0"/>
                  <a:ea typeface="Times New Roman" panose="02020603050405020304" pitchFamily="18" charset="0"/>
                </a:rPr>
                <a:t>Some unknown distribution</a:t>
              </a:r>
              <a:endParaRPr lang="en-US" altLang="x-none"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88111" name="Text Box 388110"/>
          <p:cNvSpPr txBox="1"/>
          <p:nvPr/>
        </p:nvSpPr>
        <p:spPr>
          <a:xfrm>
            <a:off x="2673985" y="1491933"/>
            <a:ext cx="6629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FF0000"/>
                </a:solidFill>
                <a:latin typeface="Comic Sans MS" panose="030F0702030302020204" pitchFamily="66" charset="0"/>
              </a:rPr>
              <a:t>Ensemble gives the global picture!</a:t>
            </a:r>
            <a:endParaRPr lang="en-US" altLang="x-none" sz="2800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zh-CN" altLang="en-US"/>
              <a:t>*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Title 3901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Ensemble Works? (</a:t>
            </a:r>
            <a:r>
              <a:rPr lang="en-MY" altLang="en-US"/>
              <a:t>2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>
                <a:solidFill>
                  <a:srgbClr val="CC0000"/>
                </a:solidFill>
                <a:sym typeface="+mn-ea"/>
              </a:rPr>
              <a:t>Overcome limitations of single hypothesis</a:t>
            </a:r>
            <a:endParaRPr lang="en-US" altLang="zh-CN" sz="2800" dirty="0">
              <a:solidFill>
                <a:srgbClr val="CC0000"/>
              </a:solidFill>
            </a:endParaRPr>
          </a:p>
          <a:p>
            <a:pPr lvl="1"/>
            <a:r>
              <a:rPr lang="en-US" altLang="zh-CN" sz="2800" dirty="0">
                <a:sym typeface="+mn-ea"/>
              </a:rPr>
              <a:t>The </a:t>
            </a:r>
            <a:r>
              <a:rPr lang="en-US" altLang="zh-CN" sz="2800" dirty="0">
                <a:solidFill>
                  <a:srgbClr val="0070C0"/>
                </a:solidFill>
                <a:sym typeface="+mn-ea"/>
              </a:rPr>
              <a:t>target function</a:t>
            </a:r>
            <a:r>
              <a:rPr lang="en-US" altLang="zh-CN" sz="2800" dirty="0">
                <a:sym typeface="+mn-ea"/>
              </a:rPr>
              <a:t> may not be implementable with individual classifiers, but may be approximated by </a:t>
            </a:r>
            <a:r>
              <a:rPr lang="en-US" altLang="zh-CN" sz="2800" dirty="0">
                <a:solidFill>
                  <a:srgbClr val="0070C0"/>
                </a:solidFill>
                <a:sym typeface="+mn-ea"/>
              </a:rPr>
              <a:t>model averaging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390157" name="Picture 390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910" y="3291840"/>
            <a:ext cx="3634105" cy="2563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0158" name="Picture 390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3291840"/>
            <a:ext cx="3648075" cy="2630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0160" name="Text Box 390159"/>
          <p:cNvSpPr txBox="1"/>
          <p:nvPr/>
        </p:nvSpPr>
        <p:spPr>
          <a:xfrm>
            <a:off x="2870835" y="5716905"/>
            <a:ext cx="2133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>
                <a:latin typeface="Arial" panose="020B0604020202020204" pitchFamily="34" charset="0"/>
              </a:rPr>
              <a:t>Decision Tree</a:t>
            </a:r>
            <a:endParaRPr lang="en-US" altLang="x-none" sz="2400">
              <a:latin typeface="Arial" panose="020B0604020202020204" pitchFamily="34" charset="0"/>
            </a:endParaRPr>
          </a:p>
        </p:txBody>
      </p:sp>
      <p:sp>
        <p:nvSpPr>
          <p:cNvPr id="390161" name="Text Box 390160"/>
          <p:cNvSpPr txBox="1"/>
          <p:nvPr/>
        </p:nvSpPr>
        <p:spPr>
          <a:xfrm>
            <a:off x="7025640" y="5716905"/>
            <a:ext cx="2895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>
                <a:latin typeface="Arial" panose="020B0604020202020204" pitchFamily="34" charset="0"/>
              </a:rPr>
              <a:t>Model Averaging</a:t>
            </a:r>
            <a:endParaRPr lang="en-US" altLang="x-none" sz="240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zh-CN" altLang="en-US"/>
              <a:t>*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60" grpId="0"/>
      <p:bldP spid="39016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ym typeface="+mn-ea"/>
              </a:rPr>
              <a:t>How </a:t>
            </a:r>
            <a:r>
              <a:rPr spc="-5" dirty="0">
                <a:sym typeface="+mn-ea"/>
              </a:rPr>
              <a:t>to </a:t>
            </a:r>
            <a:r>
              <a:rPr dirty="0">
                <a:sym typeface="+mn-ea"/>
              </a:rPr>
              <a:t>generate </a:t>
            </a:r>
            <a:r>
              <a:rPr spc="-5" dirty="0">
                <a:sym typeface="+mn-ea"/>
              </a:rPr>
              <a:t>an ensemble of</a:t>
            </a:r>
            <a:r>
              <a:rPr spc="-150" dirty="0">
                <a:sym typeface="+mn-ea"/>
              </a:rPr>
              <a:t> </a:t>
            </a:r>
            <a:r>
              <a:rPr spc="-5" dirty="0">
                <a:sym typeface="+mn-ea"/>
              </a:rPr>
              <a:t>classifiers?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6" name="Object 5"/>
          <p:cNvGraphicFramePr/>
          <p:nvPr/>
        </p:nvGraphicFramePr>
        <p:xfrm>
          <a:off x="1432084" y="4307140"/>
          <a:ext cx="3993832" cy="112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" r:id="rId1" imgW="3219450" imgH="962025" progId="Paint.Picture">
                  <p:embed/>
                </p:oleObj>
              </mc:Choice>
              <mc:Fallback>
                <p:oleObj name="" r:id="rId1" imgW="3219450" imgH="9620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2084" y="4307140"/>
                        <a:ext cx="3993832" cy="112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605"/>
              </a:spcBef>
              <a:tabLst>
                <a:tab pos="268605" algn="l"/>
              </a:tabLst>
            </a:pPr>
            <a:r>
              <a:rPr sz="2400" spc="15" dirty="0">
                <a:solidFill>
                  <a:srgbClr val="2CA1BE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	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Suppose there are </a:t>
            </a:r>
            <a:r>
              <a:rPr sz="2400" spc="-10" dirty="0">
                <a:latin typeface="Calibri" panose="020F0502020204030204" charset="0"/>
                <a:cs typeface="Calibri" panose="020F0502020204030204" charset="0"/>
                <a:sym typeface="+mn-ea"/>
              </a:rPr>
              <a:t>25 </a:t>
            </a:r>
            <a:r>
              <a:rPr sz="2400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base</a:t>
            </a:r>
            <a:r>
              <a:rPr sz="2400" spc="-90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classifiers</a:t>
            </a:r>
            <a:endParaRPr sz="2400" dirty="0">
              <a:latin typeface="Calibri" panose="020F0502020204030204" charset="0"/>
              <a:cs typeface="Calibri" panose="020F0502020204030204" charset="0"/>
            </a:endParaRPr>
          </a:p>
          <a:p>
            <a:pPr marL="524510" indent="-228600">
              <a:lnSpc>
                <a:spcPct val="100000"/>
              </a:lnSpc>
              <a:spcBef>
                <a:spcPts val="435"/>
              </a:spcBef>
              <a:buClr>
                <a:srgbClr val="2CA1BE"/>
              </a:buClr>
              <a:buFont typeface="Verdana" panose="020B0604030504040204"/>
              <a:buChar char="◦"/>
              <a:tabLst>
                <a:tab pos="525145" algn="l"/>
              </a:tabLst>
            </a:pP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Each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classifier </a:t>
            </a: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has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error rate, </a:t>
            </a:r>
            <a:r>
              <a:rPr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Ꜫ</a:t>
            </a: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=</a:t>
            </a:r>
            <a:r>
              <a:rPr sz="2400" spc="9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0.35 </a:t>
            </a:r>
            <a:r>
              <a:rPr lang="en-MY"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(35%)</a:t>
            </a:r>
            <a:endParaRPr sz="2400" dirty="0">
              <a:latin typeface="Calibri" panose="020F0502020204030204" charset="0"/>
              <a:cs typeface="Calibri" panose="020F0502020204030204" charset="0"/>
            </a:endParaRPr>
          </a:p>
          <a:p>
            <a:pPr marL="524510" indent="-228600">
              <a:lnSpc>
                <a:spcPct val="100000"/>
              </a:lnSpc>
              <a:spcBef>
                <a:spcPts val="220"/>
              </a:spcBef>
              <a:buClr>
                <a:srgbClr val="2CA1BE"/>
              </a:buClr>
              <a:buFont typeface="Verdana" panose="020B0604030504040204"/>
              <a:buChar char="◦"/>
              <a:tabLst>
                <a:tab pos="525145" algn="l"/>
              </a:tabLst>
            </a:pP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Assume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classifiers are</a:t>
            </a:r>
            <a:r>
              <a:rPr sz="2400" spc="-5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z="2400" spc="-5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independent</a:t>
            </a:r>
            <a:endParaRPr sz="2400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524510" marR="508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 panose="020B0604030504040204"/>
              <a:buChar char="◦"/>
              <a:tabLst>
                <a:tab pos="525145" algn="l"/>
              </a:tabLst>
            </a:pP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Probability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that the ensemble classifier </a:t>
            </a:r>
            <a:r>
              <a:rPr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makes a wrong</a:t>
            </a:r>
            <a:r>
              <a:rPr sz="2400" spc="-2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sz="2400" spc="-5" dirty="0">
                <a:latin typeface="Calibri" panose="020F0502020204030204" charset="0"/>
                <a:cs typeface="Calibri" panose="020F0502020204030204" charset="0"/>
                <a:sym typeface="+mn-ea"/>
              </a:rPr>
              <a:t>prediction:</a:t>
            </a:r>
            <a:endParaRPr lang="en-US" sz="2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48" y="1870075"/>
            <a:ext cx="5294466" cy="370541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Ensemble Methods</a:t>
            </a:r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Manipulate</a:t>
            </a:r>
            <a:r>
              <a:rPr lang="en-US" altLang="en-US" b="1" dirty="0">
                <a:solidFill>
                  <a:srgbClr val="0070C0"/>
                </a:solidFill>
              </a:rPr>
              <a:t> data distribution</a:t>
            </a:r>
            <a:endParaRPr lang="en-US" altLang="en-US" b="1" dirty="0"/>
          </a:p>
          <a:p>
            <a:pPr lvl="1"/>
            <a:r>
              <a:rPr lang="en-US" altLang="en-US" b="1" dirty="0"/>
              <a:t>Example: </a:t>
            </a:r>
            <a:r>
              <a:rPr lang="en-US" altLang="en-US" b="1" dirty="0">
                <a:solidFill>
                  <a:srgbClr val="FF0000"/>
                </a:solidFill>
              </a:rPr>
              <a:t>bagging, boosting</a:t>
            </a:r>
            <a:endParaRPr lang="en-US" altLang="en-US" dirty="0">
              <a:solidFill>
                <a:srgbClr val="FF0000"/>
              </a:solidFill>
            </a:endParaRPr>
          </a:p>
          <a:p>
            <a:endParaRPr lang="en-US" altLang="en-US" dirty="0" smtClean="0"/>
          </a:p>
          <a:p>
            <a:r>
              <a:rPr lang="en-US" altLang="en-US" dirty="0" smtClean="0"/>
              <a:t>Manipulate </a:t>
            </a:r>
            <a:r>
              <a:rPr lang="en-US" altLang="en-US" dirty="0">
                <a:solidFill>
                  <a:srgbClr val="0070C0"/>
                </a:solidFill>
              </a:rPr>
              <a:t>input features</a:t>
            </a:r>
            <a:endParaRPr lang="en-US" altLang="en-US" dirty="0"/>
          </a:p>
          <a:p>
            <a:pPr lvl="1"/>
            <a:r>
              <a:rPr lang="en-US" altLang="en-US" dirty="0"/>
              <a:t>Example: </a:t>
            </a:r>
            <a:r>
              <a:rPr lang="en-US" altLang="en-US" dirty="0">
                <a:solidFill>
                  <a:schemeClr val="tx1"/>
                </a:solidFill>
              </a:rPr>
              <a:t>random forests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 smtClean="0"/>
          </a:p>
          <a:p>
            <a:r>
              <a:rPr lang="en-US" altLang="en-US" dirty="0" smtClean="0"/>
              <a:t>Manipulate </a:t>
            </a:r>
            <a:r>
              <a:rPr lang="en-US" altLang="en-US" dirty="0">
                <a:solidFill>
                  <a:srgbClr val="0070C0"/>
                </a:solidFill>
              </a:rPr>
              <a:t>class labels</a:t>
            </a:r>
            <a:endParaRPr lang="en-US" altLang="en-US" dirty="0"/>
          </a:p>
          <a:p>
            <a:pPr lvl="1"/>
            <a:r>
              <a:rPr lang="en-US" altLang="en-US" dirty="0"/>
              <a:t>Example: error-correcting output coding</a:t>
            </a:r>
            <a:endParaRPr lang="en-US" altLang="en-US" dirty="0"/>
          </a:p>
        </p:txBody>
      </p:sp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/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fld id="{E16A6A61-85D5-49CF-8028-2BC1E411D5A7}" type="slidenum">
              <a:rPr lang="en-US" sz="1200" smtClean="0">
                <a:solidFill>
                  <a:srgbClr val="898989"/>
                </a:solidFill>
              </a:rPr>
            </a:fld>
            <a:endParaRPr 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Bootstrap Method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en-MY" altLang="en-US"/>
              <a:t>A</a:t>
            </a:r>
            <a:r>
              <a:rPr lang="en-US"/>
              <a:t> powerful statistical method for </a:t>
            </a:r>
            <a:r>
              <a:rPr lang="en-US">
                <a:solidFill>
                  <a:srgbClr val="FF0000"/>
                </a:solidFill>
              </a:rPr>
              <a:t>estimating a quantity </a:t>
            </a:r>
            <a:r>
              <a:rPr lang="en-US"/>
              <a:t>from a data sample. </a:t>
            </a:r>
            <a:endParaRPr lang="en-US"/>
          </a:p>
          <a:p>
            <a:r>
              <a:rPr lang="en-US"/>
              <a:t>Let’s assume we have a sample of 100 values (x) and we’d like to get an estimate of the </a:t>
            </a:r>
            <a:r>
              <a:rPr lang="en-US">
                <a:solidFill>
                  <a:srgbClr val="0070C0"/>
                </a:solidFill>
              </a:rPr>
              <a:t>mean </a:t>
            </a:r>
            <a:r>
              <a:rPr lang="en-US"/>
              <a:t>of the sample.</a:t>
            </a:r>
            <a:endParaRPr lang="en-US"/>
          </a:p>
          <a:p>
            <a:r>
              <a:rPr lang="en-US"/>
              <a:t>We know that our sample is small and that our mean has error in it </a:t>
            </a:r>
            <a:r>
              <a:rPr lang="en-MY" altLang="en-US"/>
              <a:t>(high variance)</a:t>
            </a:r>
            <a:r>
              <a:rPr lang="en-US"/>
              <a:t>.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p>
            <a:r>
              <a:rPr lang="en-US" sz="2400"/>
              <a:t>We can improve the estimate of our mean using the </a:t>
            </a:r>
            <a:r>
              <a:rPr lang="en-US" sz="2400">
                <a:solidFill>
                  <a:srgbClr val="0070C0"/>
                </a:solidFill>
              </a:rPr>
              <a:t>bootstrap procedure</a:t>
            </a:r>
            <a:r>
              <a:rPr lang="en-US" sz="2400"/>
              <a:t>:</a:t>
            </a:r>
            <a:endParaRPr lang="en-US" sz="2400"/>
          </a:p>
          <a:p>
            <a:pPr marL="457200" lvl="0" indent="-457200">
              <a:buAutoNum type="arabicPeriod"/>
            </a:pPr>
            <a:r>
              <a:rPr lang="en-US" sz="2400"/>
              <a:t>Create many (e.g. 1000) random sub-samples of our dataset with replacement (meaning we can select the same value multiple times).</a:t>
            </a:r>
            <a:endParaRPr lang="en-US" sz="2400"/>
          </a:p>
          <a:p>
            <a:pPr marL="457200" lvl="0" indent="-457200">
              <a:buAutoNum type="arabicPeriod"/>
            </a:pPr>
            <a:r>
              <a:rPr lang="en-US" sz="2400"/>
              <a:t>Calculate the mean of each sub-sample.</a:t>
            </a:r>
            <a:endParaRPr lang="en-US" sz="2400"/>
          </a:p>
          <a:p>
            <a:pPr marL="457200" lvl="0" indent="-457200">
              <a:buAutoNum type="arabicPeriod"/>
            </a:pPr>
            <a:r>
              <a:rPr lang="en-US" sz="2400"/>
              <a:t>Calculate the average of all of our collected means and use that as our estimated mean for the data.</a:t>
            </a: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MY" smtClean="0">
                <a:sym typeface="+mn-ea"/>
              </a:rPr>
              <a:t>Bagging (Bootstrap AGgregating)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7055"/>
            <a:ext cx="10213340" cy="4351655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>
                <a:sym typeface="+mn-ea"/>
              </a:rPr>
              <a:t>An </a:t>
            </a:r>
            <a:r>
              <a:rPr lang="en-US">
                <a:solidFill>
                  <a:srgbClr val="0070C0"/>
                </a:solidFill>
                <a:sym typeface="+mn-ea"/>
              </a:rPr>
              <a:t>ensemble meta-algorithm</a:t>
            </a:r>
            <a:r>
              <a:rPr lang="en-US">
                <a:sym typeface="+mn-ea"/>
              </a:rPr>
              <a:t> designed to improve the stability and accuracy of machine learning algorithms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/>
              <a:t>Can be used in both </a:t>
            </a:r>
            <a:r>
              <a:rPr lang="en-US">
                <a:solidFill>
                  <a:srgbClr val="0070C0"/>
                </a:solidFill>
              </a:rPr>
              <a:t>regression </a:t>
            </a:r>
            <a:r>
              <a:rPr lang="en-MY" altLang="en-US">
                <a:solidFill>
                  <a:srgbClr val="0070C0"/>
                </a:solidFill>
              </a:rPr>
              <a:t>(predict continuous value)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classification </a:t>
            </a:r>
            <a:r>
              <a:rPr lang="en-MY" altLang="en-US">
                <a:solidFill>
                  <a:srgbClr val="0070C0"/>
                </a:solidFill>
              </a:rPr>
              <a:t>(predict nominal value)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0070C0"/>
                </a:solidFill>
              </a:rPr>
              <a:t>Reduces </a:t>
            </a:r>
            <a:r>
              <a:rPr lang="en-US">
                <a:solidFill>
                  <a:srgbClr val="FF0000"/>
                </a:solidFill>
              </a:rPr>
              <a:t>variance </a:t>
            </a:r>
            <a:r>
              <a:rPr lang="en-US"/>
              <a:t>and helps to </a:t>
            </a:r>
            <a:r>
              <a:rPr lang="en-US">
                <a:solidFill>
                  <a:srgbClr val="0070C0"/>
                </a:solidFill>
              </a:rPr>
              <a:t>avoid </a:t>
            </a:r>
            <a:r>
              <a:rPr lang="en-US">
                <a:solidFill>
                  <a:srgbClr val="FF0000"/>
                </a:solidFill>
              </a:rPr>
              <a:t>overfitting </a:t>
            </a:r>
            <a:r>
              <a:rPr lang="en-MY" altLang="en-US">
                <a:solidFill>
                  <a:schemeClr val="tx1"/>
                </a:solidFill>
              </a:rPr>
              <a:t>(increase generalization)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/>
              <a:t>Usually applied to </a:t>
            </a:r>
            <a:r>
              <a:rPr lang="en-US">
                <a:solidFill>
                  <a:srgbClr val="0070C0"/>
                </a:solidFill>
              </a:rPr>
              <a:t>decision trees</a:t>
            </a:r>
            <a:r>
              <a:rPr lang="en-US"/>
              <a:t>, though it can be used with any type of method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mtClean="0"/>
              <a:t>Bagging</a:t>
            </a:r>
            <a:endParaRPr lang="en-MY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ym typeface="+mn-ea"/>
              </a:rPr>
              <a:t>Take M bootstrap samples </a:t>
            </a:r>
            <a:r>
              <a:rPr lang="en-US" dirty="0" smtClean="0">
                <a:solidFill>
                  <a:srgbClr val="0070C0"/>
                </a:solidFill>
                <a:sym typeface="+mn-ea"/>
              </a:rPr>
              <a:t>with replacement</a:t>
            </a:r>
            <a:r>
              <a:rPr lang="en-US" dirty="0" smtClean="0">
                <a:sym typeface="+mn-ea"/>
              </a:rPr>
              <a:t> </a:t>
            </a:r>
            <a:r>
              <a:rPr lang="en-MY" altLang="en-US" dirty="0" smtClean="0">
                <a:sym typeface="+mn-ea"/>
              </a:rPr>
              <a:t>(meaning we can select the same value multiple times)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ym typeface="+mn-ea"/>
              </a:rPr>
              <a:t>Train M different classifiers on these bootstrap samples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ym typeface="+mn-ea"/>
              </a:rPr>
              <a:t>For a new query, let all classifiers predict and take an </a:t>
            </a:r>
            <a:r>
              <a:rPr lang="en-US" dirty="0" smtClean="0">
                <a:solidFill>
                  <a:srgbClr val="0070C0"/>
                </a:solidFill>
                <a:sym typeface="+mn-ea"/>
              </a:rPr>
              <a:t>average </a:t>
            </a:r>
            <a:r>
              <a:rPr lang="en-US" dirty="0" smtClean="0">
                <a:sym typeface="+mn-ea"/>
              </a:rPr>
              <a:t>(or </a:t>
            </a:r>
            <a:r>
              <a:rPr lang="en-US" dirty="0" smtClean="0">
                <a:solidFill>
                  <a:srgbClr val="0070C0"/>
                </a:solidFill>
                <a:sym typeface="+mn-ea"/>
              </a:rPr>
              <a:t>majority vote</a:t>
            </a:r>
            <a:r>
              <a:rPr lang="en-US" dirty="0" smtClean="0">
                <a:sym typeface="+mn-ea"/>
              </a:rPr>
              <a:t>)</a:t>
            </a:r>
            <a:endParaRPr lang="en-US" dirty="0" smtClean="0"/>
          </a:p>
          <a:p>
            <a:r>
              <a:rPr lang="en-US" dirty="0" smtClean="0">
                <a:sym typeface="+mn-ea"/>
              </a:rPr>
              <a:t>If the classifiers make </a:t>
            </a:r>
            <a:r>
              <a:rPr lang="en-US" dirty="0" smtClean="0">
                <a:solidFill>
                  <a:srgbClr val="FF0000"/>
                </a:solidFill>
                <a:sym typeface="+mn-ea"/>
              </a:rPr>
              <a:t>independent errors</a:t>
            </a:r>
            <a:r>
              <a:rPr lang="en-US" dirty="0" smtClean="0">
                <a:sym typeface="+mn-ea"/>
              </a:rPr>
              <a:t>, then their ensemble can improve performance </a:t>
            </a:r>
            <a:r>
              <a:rPr lang="en-MY" altLang="en-US" dirty="0" smtClean="0">
                <a:sym typeface="+mn-ea"/>
              </a:rPr>
              <a:t>(neutralize each other's error).</a:t>
            </a:r>
            <a:endParaRPr lang="en-US" dirty="0" smtClean="0">
              <a:sym typeface="+mn-ea"/>
            </a:endParaRPr>
          </a:p>
          <a:p>
            <a:r>
              <a:rPr lang="en-US" altLang="en-US" dirty="0" smtClean="0">
                <a:sym typeface="+mn-ea"/>
              </a:rPr>
              <a:t>Stated differently: </a:t>
            </a:r>
            <a:endParaRPr lang="en-US" altLang="en-US" dirty="0" smtClean="0">
              <a:sym typeface="+mn-ea"/>
            </a:endParaRPr>
          </a:p>
          <a:p>
            <a:pPr lvl="1"/>
            <a:r>
              <a:rPr lang="en-US" altLang="en-US" b="1" dirty="0" smtClean="0">
                <a:solidFill>
                  <a:srgbClr val="0070C0"/>
                </a:solidFill>
                <a:sym typeface="+mn-ea"/>
              </a:rPr>
              <a:t>the variance in the prediction is reduced </a:t>
            </a:r>
            <a:r>
              <a:rPr lang="en-US" altLang="en-US" dirty="0" smtClean="0">
                <a:sym typeface="+mn-ea"/>
              </a:rPr>
              <a:t>(we </a:t>
            </a:r>
            <a:r>
              <a:rPr lang="en-MY" altLang="en-US" dirty="0" smtClean="0">
                <a:sym typeface="+mn-ea"/>
              </a:rPr>
              <a:t>do not</a:t>
            </a:r>
            <a:r>
              <a:rPr lang="en-US" altLang="ja-JP" dirty="0" smtClean="0">
                <a:sym typeface="+mn-ea"/>
              </a:rPr>
              <a:t> suffer from the random errors that a single classifier is bound to make).</a:t>
            </a:r>
            <a:endParaRPr lang="en-US" altLang="ja-JP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24579" name="Slide Number Placeholder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+mn-cs"/>
              </a:defRPr>
            </a:lvl5pPr>
          </a:lstStyle>
          <a:p>
            <a:pPr lvl="0"/>
            <a:r>
              <a:rPr lang="en-US" smtClean="0"/>
              <a:t>*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Probability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P(A) means "Probability Of Event A"</a:t>
            </a:r>
            <a:endParaRPr lang="en-US" dirty="0"/>
          </a:p>
          <a:p>
            <a:r>
              <a:rPr lang="en-US" dirty="0"/>
              <a:t>P(</a:t>
            </a:r>
            <a:r>
              <a:rPr lang="en-MY" altLang="en-US" dirty="0"/>
              <a:t>B</a:t>
            </a:r>
            <a:r>
              <a:rPr lang="en-US" dirty="0"/>
              <a:t>|A) means "Probability Of Event </a:t>
            </a:r>
            <a:r>
              <a:rPr lang="en-MY" altLang="en-US" dirty="0"/>
              <a:t>B</a:t>
            </a:r>
            <a:r>
              <a:rPr lang="en-US" dirty="0"/>
              <a:t> given Event A"</a:t>
            </a:r>
            <a:endParaRPr lang="en-US" dirty="0"/>
          </a:p>
          <a:p>
            <a:r>
              <a:rPr lang="en-US" dirty="0"/>
              <a:t>P(</a:t>
            </a:r>
            <a:r>
              <a:rPr lang="en-MY" altLang="en-US" dirty="0"/>
              <a:t>B</a:t>
            </a:r>
            <a:r>
              <a:rPr lang="en-US" dirty="0"/>
              <a:t>|A) is also called the "</a:t>
            </a:r>
            <a:r>
              <a:rPr lang="en-US" dirty="0">
                <a:solidFill>
                  <a:srgbClr val="0070C0"/>
                </a:solidFill>
              </a:rPr>
              <a:t>Conditional Probability</a:t>
            </a:r>
            <a:r>
              <a:rPr lang="en-US" dirty="0"/>
              <a:t>" of </a:t>
            </a:r>
            <a:r>
              <a:rPr lang="en-MY" altLang="en-US" dirty="0"/>
              <a:t>B</a:t>
            </a:r>
            <a:r>
              <a:rPr lang="en-US" dirty="0"/>
              <a:t> given A.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P(B|A) = 1/4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graphicFrame>
        <p:nvGraphicFramePr>
          <p:cNvPr id="7" name="Object 6"/>
          <p:cNvGraphicFramePr/>
          <p:nvPr/>
        </p:nvGraphicFramePr>
        <p:xfrm>
          <a:off x="2795905" y="3442335"/>
          <a:ext cx="5357495" cy="176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" r:id="rId1" imgW="5353050" imgH="1762125" progId="Paint.Picture">
                  <p:embed/>
                </p:oleObj>
              </mc:Choice>
              <mc:Fallback>
                <p:oleObj name="" r:id="rId1" imgW="5353050" imgH="17621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5905" y="3442335"/>
                        <a:ext cx="5357495" cy="176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altLang="en-US"/>
              <a:t>Bagging Algorithm</a:t>
            </a:r>
            <a:endParaRPr lang="en-MY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25602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1817370"/>
            <a:ext cx="10514965" cy="303339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Bagging</a:t>
            </a:r>
            <a:endParaRPr lang="en-MY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  <p:pic>
        <p:nvPicPr>
          <p:cNvPr id="7" name="Table Placeholder 6" descr="0-zrm9Q8twgrq8lfLk.-1"/>
          <p:cNvPicPr>
            <a:picLocks noChangeAspect="1"/>
          </p:cNvPicPr>
          <p:nvPr>
            <p:ph type="tbl" idx="1"/>
          </p:nvPr>
        </p:nvPicPr>
        <p:blipFill>
          <a:blip r:embed="rId1"/>
          <a:stretch>
            <a:fillRect/>
          </a:stretch>
        </p:blipFill>
        <p:spPr>
          <a:xfrm>
            <a:off x="2896235" y="1943100"/>
            <a:ext cx="63995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0488" tIns="44450" rIns="90488" bIns="44450" anchor="b"/>
          <a:lstStyle/>
          <a:p>
            <a:r>
              <a:rPr lang="en-US" altLang="en-US"/>
              <a:t>Bagging Example</a:t>
            </a:r>
            <a:endParaRPr lang="en-US" altLang="en-US"/>
          </a:p>
        </p:txBody>
      </p:sp>
      <p:sp>
        <p:nvSpPr>
          <p:cNvPr id="26626" name="Rectangle 9"/>
          <p:cNvSpPr>
            <a:spLocks noGrp="1"/>
          </p:cNvSpPr>
          <p:nvPr>
            <p:ph idx="1"/>
          </p:nvPr>
        </p:nvSpPr>
        <p:spPr/>
        <p:txBody>
          <a:bodyPr vert="horz" wrap="square" lIns="90488" tIns="44450" rIns="90488" bIns="44450" anchor="t"/>
          <a:lstStyle/>
          <a:p>
            <a:r>
              <a:rPr lang="en-US" altLang="en-US" dirty="0"/>
              <a:t>Consider 1-dimensional data set: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Classifier is a </a:t>
            </a:r>
            <a:r>
              <a:rPr lang="en-US" altLang="en-US" dirty="0">
                <a:solidFill>
                  <a:srgbClr val="0070C0"/>
                </a:solidFill>
              </a:rPr>
              <a:t>decision stump</a:t>
            </a:r>
            <a:endParaRPr lang="en-US" altLang="en-US" dirty="0"/>
          </a:p>
          <a:p>
            <a:pPr lvl="1"/>
            <a:r>
              <a:rPr lang="en-US" altLang="en-US" dirty="0"/>
              <a:t>Decision rule:  	x </a:t>
            </a:r>
            <a:r>
              <a:rPr lang="en-US" altLang="en-US" dirty="0">
                <a:sym typeface="Symbol" panose="05050102010706020507" pitchFamily="18" charset="2"/>
              </a:rPr>
              <a:t> 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versus </a:t>
            </a:r>
            <a:r>
              <a:rPr lang="en-US" altLang="en-US" dirty="0"/>
              <a:t>x &gt; k</a:t>
            </a:r>
            <a:endParaRPr lang="en-US" altLang="en-US" dirty="0"/>
          </a:p>
          <a:p>
            <a:pPr lvl="1"/>
            <a:r>
              <a:rPr lang="en-US" altLang="en-US" dirty="0"/>
              <a:t>Split point k is chosen based on entropy</a:t>
            </a:r>
            <a:endParaRPr lang="en-US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788910" y="3954780"/>
            <a:ext cx="2514600" cy="1435100"/>
            <a:chOff x="7080" y="7703"/>
            <a:chExt cx="3960" cy="2260"/>
          </a:xfrm>
        </p:grpSpPr>
        <p:sp>
          <p:nvSpPr>
            <p:cNvPr id="26628" name="Oval 10"/>
            <p:cNvSpPr/>
            <p:nvPr/>
          </p:nvSpPr>
          <p:spPr>
            <a:xfrm>
              <a:off x="7800" y="7703"/>
              <a:ext cx="2040" cy="1080"/>
            </a:xfrm>
            <a:prstGeom prst="ellipse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292100" indent="-2921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9144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</a:lstStyle>
            <a:p>
              <a:pPr marL="0" lvl="0" indent="0" algn="ctr"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None/>
              </a:pPr>
              <a:r>
                <a:rPr lang="en-US" altLang="en-US" sz="1400" b="1"/>
                <a:t>x </a:t>
              </a:r>
              <a:r>
                <a:rPr lang="en-US" altLang="en-US" sz="1400" b="1">
                  <a:sym typeface="Symbol" panose="05050102010706020507" pitchFamily="18" charset="2"/>
                </a:rPr>
                <a:t> k</a:t>
              </a:r>
              <a:endParaRPr lang="en-US" altLang="en-US" sz="1400" b="1">
                <a:sym typeface="Symbol" panose="05050102010706020507" pitchFamily="18" charset="2"/>
              </a:endParaRPr>
            </a:p>
          </p:txBody>
        </p:sp>
        <p:sp>
          <p:nvSpPr>
            <p:cNvPr id="26629" name="Line 11"/>
            <p:cNvSpPr/>
            <p:nvPr/>
          </p:nvSpPr>
          <p:spPr>
            <a:xfrm flipH="1">
              <a:off x="7560" y="8783"/>
              <a:ext cx="1200" cy="60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30" name="Line 12"/>
            <p:cNvSpPr/>
            <p:nvPr/>
          </p:nvSpPr>
          <p:spPr>
            <a:xfrm>
              <a:off x="8760" y="8783"/>
              <a:ext cx="1320" cy="60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6631" name="Text Box 13"/>
            <p:cNvSpPr txBox="1"/>
            <p:nvPr/>
          </p:nvSpPr>
          <p:spPr>
            <a:xfrm>
              <a:off x="7080" y="9383"/>
              <a:ext cx="1080" cy="58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92100" indent="-2921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9144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</a:lstStyle>
            <a:p>
              <a:pPr marL="0" lvl="0" indent="0">
                <a:spcBef>
                  <a:spcPct val="50000"/>
                </a:spcBef>
                <a:spcAft>
                  <a:spcPct val="50000"/>
                </a:spcAft>
                <a:buClrTx/>
                <a:buSzPct val="100000"/>
                <a:buNone/>
              </a:pPr>
              <a:r>
                <a:rPr lang="en-US" altLang="en-US" sz="1800" b="1"/>
                <a:t>y</a:t>
              </a:r>
              <a:r>
                <a:rPr lang="en-US" altLang="en-US" sz="1800" b="1" baseline="-25000"/>
                <a:t>left</a:t>
              </a:r>
              <a:endParaRPr lang="en-US" altLang="en-US" sz="1800" b="1"/>
            </a:p>
          </p:txBody>
        </p:sp>
        <p:sp>
          <p:nvSpPr>
            <p:cNvPr id="26632" name="Text Box 14"/>
            <p:cNvSpPr txBox="1"/>
            <p:nvPr/>
          </p:nvSpPr>
          <p:spPr>
            <a:xfrm>
              <a:off x="9600" y="9383"/>
              <a:ext cx="1080" cy="58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92100" indent="-2921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9144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</a:lstStyle>
            <a:p>
              <a:pPr marL="0" lvl="0" indent="0">
                <a:spcBef>
                  <a:spcPct val="50000"/>
                </a:spcBef>
                <a:spcAft>
                  <a:spcPct val="50000"/>
                </a:spcAft>
                <a:buClrTx/>
                <a:buSzPct val="100000"/>
                <a:buNone/>
              </a:pPr>
              <a:r>
                <a:rPr lang="en-US" altLang="en-US" sz="1800" b="1"/>
                <a:t>y</a:t>
              </a:r>
              <a:r>
                <a:rPr lang="en-US" altLang="en-US" sz="1800" b="1" baseline="-25000"/>
                <a:t>right</a:t>
              </a:r>
              <a:endParaRPr lang="en-US" altLang="en-US" sz="1800" b="1"/>
            </a:p>
          </p:txBody>
        </p:sp>
        <p:sp>
          <p:nvSpPr>
            <p:cNvPr id="26633" name="Text Box 15"/>
            <p:cNvSpPr txBox="1"/>
            <p:nvPr/>
          </p:nvSpPr>
          <p:spPr>
            <a:xfrm>
              <a:off x="7080" y="8640"/>
              <a:ext cx="1080" cy="53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92100" indent="-2921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9144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</a:lstStyle>
            <a:p>
              <a:pPr marL="0" lvl="0" indent="0">
                <a:spcBef>
                  <a:spcPct val="50000"/>
                </a:spcBef>
                <a:spcAft>
                  <a:spcPct val="50000"/>
                </a:spcAft>
                <a:buClrTx/>
                <a:buSzPct val="100000"/>
                <a:buNone/>
              </a:pPr>
              <a:r>
                <a:rPr lang="en-US" altLang="en-US" sz="1600" b="1"/>
                <a:t>True</a:t>
              </a:r>
              <a:endParaRPr lang="en-US" altLang="en-US" sz="1600" b="1"/>
            </a:p>
          </p:txBody>
        </p:sp>
        <p:sp>
          <p:nvSpPr>
            <p:cNvPr id="26634" name="Text Box 16"/>
            <p:cNvSpPr txBox="1"/>
            <p:nvPr/>
          </p:nvSpPr>
          <p:spPr>
            <a:xfrm>
              <a:off x="9480" y="8640"/>
              <a:ext cx="1560" cy="53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292100" indent="-2921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0100" indent="-3429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914400" algn="l" rtl="0" eaLnBrk="0" fontAlgn="base" hangingPunct="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</a:lstStyle>
            <a:p>
              <a:pPr marL="0" lvl="0" indent="0">
                <a:spcBef>
                  <a:spcPct val="50000"/>
                </a:spcBef>
                <a:spcAft>
                  <a:spcPct val="50000"/>
                </a:spcAft>
                <a:buClrTx/>
                <a:buSzPct val="100000"/>
                <a:buNone/>
              </a:pPr>
              <a:r>
                <a:rPr lang="en-US" altLang="en-US" sz="1600" b="1"/>
                <a:t>False</a:t>
              </a:r>
              <a:endParaRPr lang="en-US" altLang="en-US" sz="1600" b="1"/>
            </a:p>
          </p:txBody>
        </p:sp>
      </p:grpSp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/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sz="1200">
                <a:solidFill>
                  <a:srgbClr val="898989"/>
                </a:solidFill>
              </a:rPr>
            </a:fld>
            <a:endParaRPr lang="en-US" sz="1200">
              <a:solidFill>
                <a:srgbClr val="898989"/>
              </a:solidFill>
            </a:endParaRPr>
          </a:p>
        </p:txBody>
      </p:sp>
      <p:graphicFrame>
        <p:nvGraphicFramePr>
          <p:cNvPr id="6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48180" y="2348230"/>
          <a:ext cx="8475980" cy="1357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7" name="" r:id="rId1" imgW="6331585" imgH="1048385" progId="Visio.Drawing.6">
                  <p:embed/>
                </p:oleObj>
              </mc:Choice>
              <mc:Fallback>
                <p:oleObj name="" r:id="rId1" imgW="6331585" imgH="1048385" progId="Visio.Drawing.6">
                  <p:embed/>
                  <p:pic>
                    <p:nvPicPr>
                      <p:cNvPr id="0" name="Picture 3092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1948180" y="2348230"/>
                        <a:ext cx="8475980" cy="135763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  <a:endParaRPr lang="en-US" altLang="en-US"/>
          </a:p>
        </p:txBody>
      </p:sp>
      <p:sp>
        <p:nvSpPr>
          <p:cNvPr id="3072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Summary of Training sets:</a:t>
            </a:r>
            <a:endParaRPr lang="en-US" altLang="en-US"/>
          </a:p>
        </p:txBody>
      </p:sp>
      <p:pic>
        <p:nvPicPr>
          <p:cNvPr id="30723" name="Picture 4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200015" y="1843405"/>
            <a:ext cx="5922645" cy="4017645"/>
          </a:xfrm>
        </p:spPr>
      </p:pic>
      <p:sp>
        <p:nvSpPr>
          <p:cNvPr id="2" name="Date Placeholder 1"/>
          <p:cNvSpPr txBox="1">
            <a:spLocks noGrp="1"/>
          </p:cNvSpPr>
          <p:nvPr>
            <p:ph type="dt" sz="half" idx="2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/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3"/>
          </p:nvPr>
        </p:nvSpPr>
        <p:spPr>
          <a:noFill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sz="1200">
                <a:solidFill>
                  <a:srgbClr val="898989"/>
                </a:solidFill>
              </a:rPr>
            </a:fld>
            <a:endParaRPr 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257"/>
          <p:cNvSpPr>
            <a:spLocks noGrp="1"/>
          </p:cNvSpPr>
          <p:nvPr>
            <p:ph idx="1"/>
          </p:nvPr>
        </p:nvSpPr>
        <p:spPr>
          <a:xfrm>
            <a:off x="838200" y="1825625"/>
            <a:ext cx="4700270" cy="4351655"/>
          </a:xfrm>
        </p:spPr>
        <p:txBody>
          <a:bodyPr/>
          <a:lstStyle/>
          <a:p>
            <a:r>
              <a:rPr lang="en-US" altLang="en-US" dirty="0"/>
              <a:t>Assume test set is the same as the original data</a:t>
            </a:r>
            <a:endParaRPr lang="en-US" altLang="en-US" dirty="0"/>
          </a:p>
          <a:p>
            <a:r>
              <a:rPr lang="en-US" altLang="en-US" dirty="0"/>
              <a:t>Use </a:t>
            </a:r>
            <a:r>
              <a:rPr lang="en-US" altLang="en-US" dirty="0">
                <a:solidFill>
                  <a:srgbClr val="FF0000"/>
                </a:solidFill>
              </a:rPr>
              <a:t>majority vote </a:t>
            </a:r>
            <a:r>
              <a:rPr lang="en-US" altLang="en-US" dirty="0"/>
              <a:t>to determine class of ensemble classifier</a:t>
            </a:r>
            <a:endParaRPr lang="en-US" altLang="en-US" dirty="0"/>
          </a:p>
        </p:txBody>
      </p:sp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  <a:endParaRPr lang="en-US" altLang="en-US"/>
          </a:p>
        </p:txBody>
      </p:sp>
      <p:sp>
        <p:nvSpPr>
          <p:cNvPr id="2" name="Date Placeholder 1"/>
          <p:cNvSpPr txBox="1">
            <a:spLocks noGrp="1"/>
          </p:cNvSpPr>
          <p:nvPr>
            <p:ph type="dt" sz="half" idx="2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/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3"/>
          </p:nvPr>
        </p:nvSpPr>
        <p:spPr>
          <a:noFill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sz="1200">
                <a:solidFill>
                  <a:srgbClr val="898989"/>
                </a:solidFill>
              </a:rPr>
            </a:fld>
            <a:endParaRPr lang="en-US" sz="1200">
              <a:solidFill>
                <a:srgbClr val="898989"/>
              </a:solidFill>
            </a:endParaRPr>
          </a:p>
        </p:txBody>
      </p:sp>
      <p:graphicFrame>
        <p:nvGraphicFramePr>
          <p:cNvPr id="7" name="Object 6"/>
          <p:cNvGraphicFramePr/>
          <p:nvPr/>
        </p:nvGraphicFramePr>
        <p:xfrm>
          <a:off x="5538470" y="1825625"/>
          <a:ext cx="6100445" cy="412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6276975" imgH="4162425" progId="Paint.Picture">
                  <p:embed/>
                </p:oleObj>
              </mc:Choice>
              <mc:Fallback>
                <p:oleObj name="" r:id="rId1" imgW="6276975" imgH="41624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38470" y="1825625"/>
                        <a:ext cx="6100445" cy="412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Most notable benefits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en-US"/>
              <a:t>Surprisingly competitive performance &amp; rarely overfits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Is capable of </a:t>
            </a:r>
            <a:r>
              <a:rPr lang="en-US">
                <a:solidFill>
                  <a:srgbClr val="0070C0"/>
                </a:solidFill>
              </a:rPr>
              <a:t>reducing </a:t>
            </a:r>
            <a:r>
              <a:rPr lang="en-US">
                <a:solidFill>
                  <a:srgbClr val="FF0000"/>
                </a:solidFill>
              </a:rPr>
              <a:t>variance </a:t>
            </a:r>
            <a:r>
              <a:rPr lang="en-US"/>
              <a:t>of constituent models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Improves ability to ignore irrelevant features</a:t>
            </a: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r>
              <a:rPr lang="en-MY" altLang="en-US"/>
              <a:t>error(x) = noise(x) + bias(x) + </a:t>
            </a:r>
            <a:r>
              <a:rPr lang="en-MY" altLang="en-US">
                <a:solidFill>
                  <a:srgbClr val="FF0000"/>
                </a:solidFill>
              </a:rPr>
              <a:t>variance</a:t>
            </a:r>
            <a:r>
              <a:rPr lang="en-MY" altLang="en-US"/>
              <a:t>(x)</a:t>
            </a:r>
            <a:endParaRPr lang="en-US"/>
          </a:p>
          <a:p>
            <a:pPr marL="0" indent="0" algn="l">
              <a:buNone/>
            </a:pPr>
            <a:endParaRPr lang="en-US"/>
          </a:p>
          <a:p>
            <a:r>
              <a:rPr lang="en-US">
                <a:solidFill>
                  <a:srgbClr val="FF0000"/>
                </a:solidFill>
              </a:rPr>
              <a:t>Variance</a:t>
            </a:r>
            <a:r>
              <a:rPr lang="en-US"/>
              <a:t>: how much does prediction change if we change the training set?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Bagging 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Works well if the base classifiers are </a:t>
            </a:r>
            <a:r>
              <a:rPr lang="en-US">
                <a:solidFill>
                  <a:srgbClr val="0070C0"/>
                </a:solidFill>
              </a:rPr>
              <a:t>unstable </a:t>
            </a:r>
            <a:r>
              <a:rPr lang="en-US"/>
              <a:t>(</a:t>
            </a:r>
            <a:r>
              <a:rPr lang="en-MY" altLang="en-US"/>
              <a:t>classifers </a:t>
            </a:r>
            <a:r>
              <a:rPr lang="en-US"/>
              <a:t>complement each other)</a:t>
            </a:r>
            <a:endParaRPr lang="en-US"/>
          </a:p>
          <a:p>
            <a:pPr lvl="1"/>
            <a:r>
              <a:rPr lang="en-MY" altLang="en-US"/>
              <a:t>A </a:t>
            </a:r>
            <a:r>
              <a:rPr lang="en-US"/>
              <a:t>learning algorithm is unstable if small changes in the training data can produce large changes in the output hypothesis</a:t>
            </a:r>
            <a:endParaRPr lang="en-US"/>
          </a:p>
          <a:p>
            <a:r>
              <a:rPr lang="en-US"/>
              <a:t>Increased </a:t>
            </a:r>
            <a:r>
              <a:rPr lang="en-US">
                <a:solidFill>
                  <a:srgbClr val="0070C0"/>
                </a:solidFill>
              </a:rPr>
              <a:t>accuracy</a:t>
            </a:r>
            <a:r>
              <a:rPr lang="en-US"/>
              <a:t> because it reduces the </a:t>
            </a:r>
            <a:r>
              <a:rPr lang="en-US">
                <a:solidFill>
                  <a:srgbClr val="FF0000"/>
                </a:solidFill>
              </a:rPr>
              <a:t>variance </a:t>
            </a:r>
            <a:r>
              <a:rPr lang="en-US"/>
              <a:t>of the individual classifier</a:t>
            </a:r>
            <a:endParaRPr lang="en-US"/>
          </a:p>
          <a:p>
            <a:r>
              <a:rPr lang="en-US"/>
              <a:t>Does not focus on any particular instance of the training data</a:t>
            </a:r>
            <a:endParaRPr lang="en-US"/>
          </a:p>
          <a:p>
            <a:pPr lvl="1"/>
            <a:r>
              <a:rPr lang="en-US"/>
              <a:t>Therefore, less susceptible to model over-fitting when applied to noisy data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Boosting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Boosting </a:t>
            </a:r>
            <a:r>
              <a:rPr lang="en-US"/>
              <a:t>is a general ensemble method that creates </a:t>
            </a:r>
            <a:r>
              <a:rPr lang="en-US">
                <a:solidFill>
                  <a:srgbClr val="0070C0"/>
                </a:solidFill>
              </a:rPr>
              <a:t>a strong classifier from a number of weak classifiers</a:t>
            </a:r>
            <a:r>
              <a:rPr lang="en-US"/>
              <a:t>.</a:t>
            </a:r>
            <a:endParaRPr lang="en-US"/>
          </a:p>
          <a:p>
            <a:r>
              <a:rPr lang="en-US"/>
              <a:t>This is done by building a model from the training data, then creating a second model that attempts to correct the errors from the first model </a:t>
            </a:r>
            <a:r>
              <a:rPr lang="en-MY" altLang="en-US"/>
              <a:t>(in sequence)</a:t>
            </a:r>
            <a:r>
              <a:rPr lang="en-US"/>
              <a:t>.</a:t>
            </a:r>
            <a:endParaRPr lang="en-US"/>
          </a:p>
          <a:p>
            <a:r>
              <a:rPr lang="en-US"/>
              <a:t>Models are added until the training set is </a:t>
            </a:r>
            <a:r>
              <a:rPr lang="en-US">
                <a:solidFill>
                  <a:srgbClr val="0070C0"/>
                </a:solidFill>
              </a:rPr>
              <a:t>predicted perfectly</a:t>
            </a:r>
            <a:r>
              <a:rPr lang="en-US"/>
              <a:t> or a </a:t>
            </a:r>
            <a:r>
              <a:rPr lang="en-US">
                <a:solidFill>
                  <a:srgbClr val="0070C0"/>
                </a:solidFill>
              </a:rPr>
              <a:t>maximum number of models</a:t>
            </a:r>
            <a:r>
              <a:rPr lang="en-US"/>
              <a:t> are added.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  <a:endParaRPr lang="en-US" altLang="en-US"/>
          </a:p>
        </p:txBody>
      </p:sp>
      <p:sp>
        <p:nvSpPr>
          <p:cNvPr id="32770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 </a:t>
            </a:r>
            <a:r>
              <a:rPr lang="en-US" altLang="en-US">
                <a:solidFill>
                  <a:srgbClr val="0070C0"/>
                </a:solidFill>
              </a:rPr>
              <a:t>iterative </a:t>
            </a:r>
            <a:r>
              <a:rPr lang="en-US" altLang="en-US"/>
              <a:t>procedure to </a:t>
            </a:r>
            <a:r>
              <a:rPr lang="en-US" altLang="en-US">
                <a:solidFill>
                  <a:srgbClr val="0070C0"/>
                </a:solidFill>
              </a:rPr>
              <a:t>adaptively change distribution of training data</a:t>
            </a:r>
            <a:r>
              <a:rPr lang="en-US" altLang="en-US"/>
              <a:t> by focusing more on previously misclassified records</a:t>
            </a:r>
            <a:endParaRPr lang="en-US" altLang="en-US"/>
          </a:p>
          <a:p>
            <a:pPr lvl="1"/>
            <a:r>
              <a:rPr lang="en-US" altLang="en-US"/>
              <a:t>Initially, all N records are assigned equal weights</a:t>
            </a:r>
            <a:endParaRPr lang="en-US" altLang="en-US"/>
          </a:p>
          <a:p>
            <a:pPr lvl="1"/>
            <a:r>
              <a:rPr lang="en-US" altLang="en-US"/>
              <a:t>Unlike bagging,</a:t>
            </a:r>
            <a:r>
              <a:rPr lang="en-US" altLang="en-US">
                <a:solidFill>
                  <a:srgbClr val="FF0000"/>
                </a:solidFill>
              </a:rPr>
              <a:t> weights may change at the end of each boosting round</a:t>
            </a:r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Different implementations vary in terms of </a:t>
            </a:r>
            <a:endParaRPr lang="en-US" altLang="en-US"/>
          </a:p>
          <a:p>
            <a:pPr marL="914400" lvl="1" indent="-457200">
              <a:buAutoNum type="arabicPeriod"/>
            </a:pPr>
            <a:r>
              <a:rPr lang="en-US" altLang="en-US"/>
              <a:t>how the </a:t>
            </a:r>
            <a:r>
              <a:rPr lang="en-US" altLang="en-US">
                <a:solidFill>
                  <a:srgbClr val="0070C0"/>
                </a:solidFill>
              </a:rPr>
              <a:t>weights </a:t>
            </a:r>
            <a:r>
              <a:rPr lang="en-US" altLang="en-US"/>
              <a:t>of the training examples are updated</a:t>
            </a:r>
            <a:r>
              <a:rPr lang="en-MY" altLang="en-US"/>
              <a:t>,</a:t>
            </a:r>
            <a:r>
              <a:rPr lang="en-US" altLang="en-US"/>
              <a:t> and</a:t>
            </a:r>
            <a:endParaRPr lang="en-US" altLang="en-US"/>
          </a:p>
          <a:p>
            <a:pPr marL="914400" lvl="1" indent="-457200">
              <a:buAutoNum type="arabicPeriod"/>
            </a:pPr>
            <a:r>
              <a:rPr lang="en-US" altLang="en-US"/>
              <a:t>how the </a:t>
            </a:r>
            <a:r>
              <a:rPr lang="en-US" altLang="en-US">
                <a:solidFill>
                  <a:srgbClr val="0070C0"/>
                </a:solidFill>
              </a:rPr>
              <a:t>predictions </a:t>
            </a:r>
            <a:r>
              <a:rPr lang="en-US" altLang="en-US"/>
              <a:t>are combined</a:t>
            </a:r>
            <a:endParaRPr lang="en-US" altLang="en-US"/>
          </a:p>
        </p:txBody>
      </p:sp>
      <p:sp>
        <p:nvSpPr>
          <p:cNvPr id="2" name="Date Placeholder 1"/>
          <p:cNvSpPr txBox="1">
            <a:spLocks noGrp="1"/>
          </p:cNvSpPr>
          <p:nvPr>
            <p:ph type="dt" sz="half" idx="2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/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3"/>
          </p:nvPr>
        </p:nvSpPr>
        <p:spPr>
          <a:noFill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UECS3213 / UECS3453 Data Mining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</p:spPr>
        <p:txBody>
          <a:bodyPr lIns="91440" tIns="45720" rIns="91440" bIns="45720"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sz="1200">
                <a:solidFill>
                  <a:srgbClr val="898989"/>
                </a:solidFill>
              </a:rPr>
            </a:fld>
            <a:endParaRPr 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Boosting Intuition</a:t>
            </a:r>
            <a:endParaRPr>
              <a:ea typeface="Comic Sans MS" panose="030F0702030302020204" pitchFamily="66" charset="0"/>
            </a:endParaRPr>
          </a:p>
        </p:txBody>
      </p:sp>
      <p:sp>
        <p:nvSpPr>
          <p:cNvPr id="30722" name="Rectangl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lstStyle/>
          <a:p>
            <a:r>
              <a:rPr>
                <a:solidFill>
                  <a:srgbClr val="0070C0"/>
                </a:solidFill>
              </a:rPr>
              <a:t>Equal weights</a:t>
            </a:r>
            <a:r>
              <a:t> are assigned to each training instance (1/N for round 1) at </a:t>
            </a:r>
            <a:r>
              <a:rPr>
                <a:solidFill>
                  <a:srgbClr val="0070C0"/>
                </a:solidFill>
              </a:rPr>
              <a:t>first round</a:t>
            </a:r>
          </a:p>
          <a:p>
            <a:r>
              <a:t>After a classifier </a:t>
            </a:r>
            <a:r>
              <a:rPr lang="en-MY"/>
              <a:t>C</a:t>
            </a:r>
            <a:r>
              <a:rPr baseline="-25000"/>
              <a:t>i</a:t>
            </a:r>
            <a:r>
              <a:t> </a:t>
            </a:r>
            <a:r>
              <a:rPr lang="en-MY"/>
              <a:t>i</a:t>
            </a:r>
            <a:r>
              <a:t>s learned, the weights are adjusted to allow the subsequent classifier </a:t>
            </a:r>
            <a:r>
              <a:rPr lang="en-MY">
                <a:sym typeface="+mn-ea"/>
              </a:rPr>
              <a:t>C</a:t>
            </a:r>
            <a:r>
              <a:rPr baseline="-25000">
                <a:sym typeface="+mn-ea"/>
              </a:rPr>
              <a:t>i</a:t>
            </a:r>
            <a:r>
              <a:rPr lang="en-MY" baseline="-25000">
                <a:sym typeface="+mn-ea"/>
              </a:rPr>
              <a:t>+1 </a:t>
            </a:r>
            <a:r>
              <a:t>to “</a:t>
            </a:r>
            <a:r>
              <a:rPr>
                <a:solidFill>
                  <a:srgbClr val="0070C0"/>
                </a:solidFill>
              </a:rPr>
              <a:t>pay more attention</a:t>
            </a:r>
            <a:r>
              <a:t>” to data that were </a:t>
            </a:r>
            <a:r>
              <a:rPr>
                <a:solidFill>
                  <a:srgbClr val="0070C0"/>
                </a:solidFill>
              </a:rPr>
              <a:t>misclassified </a:t>
            </a:r>
            <a:r>
              <a:t>by </a:t>
            </a:r>
            <a:r>
              <a:rPr lang="en-MY">
                <a:sym typeface="+mn-ea"/>
              </a:rPr>
              <a:t>C</a:t>
            </a:r>
            <a:r>
              <a:rPr baseline="-25000">
                <a:sym typeface="+mn-ea"/>
              </a:rPr>
              <a:t>i</a:t>
            </a:r>
            <a:r>
              <a:t>.</a:t>
            </a:r>
          </a:p>
          <a:p>
            <a:r>
              <a:t>Final boosted classifier </a:t>
            </a:r>
            <a:r>
              <a:rPr lang="en-MY"/>
              <a:t>C</a:t>
            </a:r>
            <a:r>
              <a:rPr baseline="30000"/>
              <a:t>∗</a:t>
            </a:r>
            <a:r>
              <a:t>combines the votes of each individual classifier</a:t>
            </a:r>
          </a:p>
          <a:p>
            <a:pPr lvl="1"/>
            <a:r>
              <a:t>Weight of each classifier’s vote is a function of its </a:t>
            </a:r>
            <a:r>
              <a:rPr>
                <a:solidFill>
                  <a:srgbClr val="0070C0"/>
                </a:solidFill>
              </a:rPr>
              <a:t>accuracy</a:t>
            </a:r>
          </a:p>
          <a:p/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p>
            <a:r>
              <a:rPr sz="2400">
                <a:sym typeface="+mn-ea"/>
              </a:rPr>
              <a:t>Principles</a:t>
            </a:r>
            <a:endParaRPr sz="2400">
              <a:sym typeface="+mn-ea"/>
            </a:endParaRPr>
          </a:p>
          <a:p>
            <a:pPr lvl="1"/>
            <a:r>
              <a:rPr sz="2400">
                <a:solidFill>
                  <a:srgbClr val="0070C0"/>
                </a:solidFill>
                <a:sym typeface="+mn-ea"/>
              </a:rPr>
              <a:t>Boost </a:t>
            </a:r>
            <a:r>
              <a:rPr sz="2400">
                <a:sym typeface="+mn-ea"/>
              </a:rPr>
              <a:t>a set of weak learners </a:t>
            </a:r>
            <a:r>
              <a:rPr lang="en-MY" sz="2400">
                <a:sym typeface="+mn-ea"/>
              </a:rPr>
              <a:t>/ classifiers</a:t>
            </a:r>
            <a:r>
              <a:rPr sz="2400">
                <a:sym typeface="+mn-ea"/>
              </a:rPr>
              <a:t> to a strong learner</a:t>
            </a:r>
            <a:endParaRPr sz="2400">
              <a:sym typeface="+mn-ea"/>
            </a:endParaRPr>
          </a:p>
          <a:p>
            <a:pPr lvl="1"/>
            <a:r>
              <a:rPr sz="2400">
                <a:sym typeface="+mn-ea"/>
              </a:rPr>
              <a:t>Make records currently misclassified more important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Records that are </a:t>
            </a:r>
            <a:r>
              <a:rPr sz="2400">
                <a:solidFill>
                  <a:srgbClr val="FF0000"/>
                </a:solidFill>
                <a:sym typeface="+mn-ea"/>
              </a:rPr>
              <a:t>wrongly classified </a:t>
            </a:r>
            <a:r>
              <a:rPr sz="2400">
                <a:sym typeface="+mn-ea"/>
              </a:rPr>
              <a:t>will have their </a:t>
            </a:r>
            <a:r>
              <a:rPr sz="2400">
                <a:solidFill>
                  <a:srgbClr val="FF0000"/>
                </a:solidFill>
                <a:sym typeface="+mn-ea"/>
              </a:rPr>
              <a:t>weights increased</a:t>
            </a:r>
            <a:endParaRPr sz="2400">
              <a:solidFill>
                <a:srgbClr val="FF0000"/>
              </a:solidFill>
            </a:endParaRPr>
          </a:p>
          <a:p>
            <a:r>
              <a:rPr sz="2400">
                <a:sym typeface="+mn-ea"/>
              </a:rPr>
              <a:t>Records that are </a:t>
            </a:r>
            <a:r>
              <a:rPr sz="2400">
                <a:solidFill>
                  <a:srgbClr val="FF0000"/>
                </a:solidFill>
                <a:sym typeface="+mn-ea"/>
              </a:rPr>
              <a:t>classified correctly</a:t>
            </a:r>
            <a:r>
              <a:rPr sz="2400">
                <a:sym typeface="+mn-ea"/>
              </a:rPr>
              <a:t> will have their </a:t>
            </a:r>
            <a:r>
              <a:rPr sz="2400">
                <a:solidFill>
                  <a:srgbClr val="FF0000"/>
                </a:solidFill>
                <a:sym typeface="+mn-ea"/>
              </a:rPr>
              <a:t>weights decreased</a:t>
            </a:r>
            <a:endParaRPr lang="en-US" sz="2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+mn-ea"/>
              </a:rPr>
              <a:t>UECS3213 / UECS3453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6257-D7B9-47E0-9D98-9493A294C6A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29690</Words>
  <Application>WPS Presentation</Application>
  <PresentationFormat>Widescreen</PresentationFormat>
  <Paragraphs>1779</Paragraphs>
  <Slides>120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54</vt:i4>
      </vt:variant>
      <vt:variant>
        <vt:lpstr>幻灯片标题</vt:lpstr>
      </vt:variant>
      <vt:variant>
        <vt:i4>120</vt:i4>
      </vt:variant>
    </vt:vector>
  </HeadingPairs>
  <TitlesOfParts>
    <vt:vector size="198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Times New Roman</vt:lpstr>
      <vt:lpstr>Symbol</vt:lpstr>
      <vt:lpstr>Arial</vt:lpstr>
      <vt:lpstr>Palatino Linotype</vt:lpstr>
      <vt:lpstr>Wingdings 3</vt:lpstr>
      <vt:lpstr>Lucida Sans Unicode</vt:lpstr>
      <vt:lpstr>Monotype Sorts</vt:lpstr>
      <vt:lpstr>Times New Roman</vt:lpstr>
      <vt:lpstr>Tahoma</vt:lpstr>
      <vt:lpstr>PMingLiU</vt:lpstr>
      <vt:lpstr>MS PGothic</vt:lpstr>
      <vt:lpstr>Comic Sans MS</vt:lpstr>
      <vt:lpstr>Verdana</vt:lpstr>
      <vt:lpstr>Symbol</vt:lpstr>
      <vt:lpstr>Wingdings</vt:lpstr>
      <vt:lpstr>MingLiU-ExtB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Equation.3</vt:lpstr>
      <vt:lpstr>Equation.3</vt:lpstr>
      <vt:lpstr>Paint.Picture</vt:lpstr>
      <vt:lpstr>Visio.Drawing.6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Equation.3</vt:lpstr>
      <vt:lpstr>Paint.Picture</vt:lpstr>
      <vt:lpstr>Paint.Picture</vt:lpstr>
      <vt:lpstr>Paint.Picture</vt:lpstr>
      <vt:lpstr>Visio.Drawing.6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UECS3213 / UECS3453 Data Mining  Topic 3b: Classification (Part 2)  Naive Bayes, Support Vector Machine (SVM), Ensemble Methods</vt:lpstr>
      <vt:lpstr>Course Learning Outcomes</vt:lpstr>
      <vt:lpstr>Outline</vt:lpstr>
      <vt:lpstr>Outline</vt:lpstr>
      <vt:lpstr>Outline</vt:lpstr>
      <vt:lpstr>Bayes Classifiers</vt:lpstr>
      <vt:lpstr>Bayes Classifier</vt:lpstr>
      <vt:lpstr>Probability Basics</vt:lpstr>
      <vt:lpstr>Conditional Probability</vt:lpstr>
      <vt:lpstr>Example: Drawing 2 Kings from a Deck</vt:lpstr>
      <vt:lpstr>Conditional Probability</vt:lpstr>
      <vt:lpstr>Example: Ice Cream</vt:lpstr>
      <vt:lpstr>Bayes Theorem</vt:lpstr>
      <vt:lpstr>Bayes Theorem Example</vt:lpstr>
      <vt:lpstr>Bayesian Classifiers</vt:lpstr>
      <vt:lpstr>Example Application: Digit Recognition</vt:lpstr>
      <vt:lpstr>Bayesian Classifiers Approach</vt:lpstr>
      <vt:lpstr>Example Application: Digit Recognition</vt:lpstr>
      <vt:lpstr>Model Parameters</vt:lpstr>
      <vt:lpstr>Model Parameters</vt:lpstr>
      <vt:lpstr>Naive Bayes Classifiers</vt:lpstr>
      <vt:lpstr>The Naïve Bayes Model</vt:lpstr>
      <vt:lpstr>The Naïve Bayes Model</vt:lpstr>
      <vt:lpstr>Naive Bayes Classifiers</vt:lpstr>
      <vt:lpstr>How to estimate probabilities from discrete attribute data?</vt:lpstr>
      <vt:lpstr>Example 1: Weather Data Example</vt:lpstr>
      <vt:lpstr>Weather Data Example</vt:lpstr>
      <vt:lpstr>Wearther Data Example</vt:lpstr>
      <vt:lpstr>Weather Data Example</vt:lpstr>
      <vt:lpstr>Weather Data Example:  Learning Phase, Construct Classifier</vt:lpstr>
      <vt:lpstr>Weather Data Example:  Learning Phase, Construct Classifier</vt:lpstr>
      <vt:lpstr>Weather Data Example: Test Data</vt:lpstr>
      <vt:lpstr>Weather Data Example: Test Data 1</vt:lpstr>
      <vt:lpstr>Weather Data Example: Test Data 2</vt:lpstr>
      <vt:lpstr>How to estimate probabilities from continuous attribute data?</vt:lpstr>
      <vt:lpstr>Gaussian Naive Bayes classifier</vt:lpstr>
      <vt:lpstr>Example 2: How to estimate probabilities from continuous attribute data?</vt:lpstr>
      <vt:lpstr>Example 2: of Naive Bayes Classifier</vt:lpstr>
      <vt:lpstr>Weather Example: Continuous-valued Features 	</vt:lpstr>
      <vt:lpstr>Example 3: of Naive Bayes Classifier</vt:lpstr>
      <vt:lpstr>Strength</vt:lpstr>
      <vt:lpstr>Weakness</vt:lpstr>
      <vt:lpstr>Conclusion (Naive Bayes)</vt:lpstr>
      <vt:lpstr>Support Vector Machine (SVM)</vt:lpstr>
      <vt:lpstr>Support Vector Machine </vt:lpstr>
      <vt:lpstr>Discriminative vs Generative Classifiers</vt:lpstr>
      <vt:lpstr>Discriminative vs Generative Classifiers</vt:lpstr>
      <vt:lpstr>Hyperplane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SVM: Hyperplane</vt:lpstr>
      <vt:lpstr>SVM: Support vectors</vt:lpstr>
      <vt:lpstr>Support Vector Machines</vt:lpstr>
      <vt:lpstr>Support Vector Machines</vt:lpstr>
      <vt:lpstr>Binary Classification</vt:lpstr>
      <vt:lpstr>Linear Separability</vt:lpstr>
      <vt:lpstr>Large Margin Intuition</vt:lpstr>
      <vt:lpstr>Large Margin Intuition</vt:lpstr>
      <vt:lpstr>Linear SVM</vt:lpstr>
      <vt:lpstr>Linear SVM</vt:lpstr>
      <vt:lpstr>Linear SVM</vt:lpstr>
      <vt:lpstr>For example in 2D</vt:lpstr>
      <vt:lpstr>Linear SVM</vt:lpstr>
      <vt:lpstr>Learning Linear SVM</vt:lpstr>
      <vt:lpstr>SVM – Mathematical Derivation</vt:lpstr>
      <vt:lpstr>SVM – Optimization</vt:lpstr>
      <vt:lpstr>Support Vector Machines</vt:lpstr>
      <vt:lpstr>What if the problem is not linearly separable? Introduce slack variables</vt:lpstr>
      <vt:lpstr>Slack variables: Soft Margin</vt:lpstr>
      <vt:lpstr>SVM Applications</vt:lpstr>
      <vt:lpstr>Strength</vt:lpstr>
      <vt:lpstr>Weakness </vt:lpstr>
      <vt:lpstr>Ensemble Methods </vt:lpstr>
      <vt:lpstr>Ensembles</vt:lpstr>
      <vt:lpstr>Rationale for Ensemble Learning</vt:lpstr>
      <vt:lpstr>Ensemble Methods</vt:lpstr>
      <vt:lpstr>Ensemble</vt:lpstr>
      <vt:lpstr>General Idea</vt:lpstr>
      <vt:lpstr>Ensemble Method Example: Netflix Prize</vt:lpstr>
      <vt:lpstr>Why Ensemble Works? (1)</vt:lpstr>
      <vt:lpstr>Why Ensemble Works? (2)</vt:lpstr>
      <vt:lpstr>How to generate an ensemble of classifiers?</vt:lpstr>
      <vt:lpstr>Types of Ensemble Methods</vt:lpstr>
      <vt:lpstr>Bootstrap Method</vt:lpstr>
      <vt:lpstr>Bagging (Bootstrap AGgregating)</vt:lpstr>
      <vt:lpstr>Bagging</vt:lpstr>
      <vt:lpstr>Bagging Algorithm</vt:lpstr>
      <vt:lpstr>PowerPoint 演示文稿</vt:lpstr>
      <vt:lpstr>Bagging Example</vt:lpstr>
      <vt:lpstr>Bagging Example</vt:lpstr>
      <vt:lpstr>Bagging Example</vt:lpstr>
      <vt:lpstr>Most notable benefits</vt:lpstr>
      <vt:lpstr>Bagging Summary</vt:lpstr>
      <vt:lpstr>Boosting</vt:lpstr>
      <vt:lpstr>Boosting</vt:lpstr>
      <vt:lpstr>Boosting Intuition</vt:lpstr>
      <vt:lpstr>Boosting in a Picture</vt:lpstr>
      <vt:lpstr>Adaboost (Adaptive Boost)</vt:lpstr>
      <vt:lpstr>Adaboost (Adaptive Boost)</vt:lpstr>
      <vt:lpstr>Example: AdaBoost</vt:lpstr>
      <vt:lpstr>Example: AdaBoost</vt:lpstr>
      <vt:lpstr>AdaBoost Algorithm</vt:lpstr>
      <vt:lpstr>AdaBoost Example</vt:lpstr>
      <vt:lpstr>AdaBoost example</vt:lpstr>
      <vt:lpstr>AdaBoost example</vt:lpstr>
      <vt:lpstr>AdaBoost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Boosting</vt:lpstr>
      <vt:lpstr>Conclusion</vt:lpstr>
      <vt:lpstr>Main References</vt:lpstr>
      <vt:lpstr>Other References</vt:lpstr>
      <vt:lpstr>Online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CSS3344  Computer Architecture</dc:title>
  <dc:creator>Simon Lau Boung Yew</dc:creator>
  <cp:lastModifiedBy>user</cp:lastModifiedBy>
  <cp:revision>494</cp:revision>
  <dcterms:created xsi:type="dcterms:W3CDTF">2017-03-01T00:57:00Z</dcterms:created>
  <dcterms:modified xsi:type="dcterms:W3CDTF">2019-02-07T09:10:01Z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